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6" r:id="rId4"/>
    <p:sldId id="284" r:id="rId5"/>
    <p:sldId id="285" r:id="rId6"/>
    <p:sldId id="286" r:id="rId7"/>
    <p:sldId id="287" r:id="rId8"/>
    <p:sldId id="283" r:id="rId9"/>
    <p:sldId id="280" r:id="rId10"/>
    <p:sldId id="281" r:id="rId11"/>
    <p:sldId id="263" r:id="rId12"/>
    <p:sldId id="282" r:id="rId13"/>
    <p:sldId id="279" r:id="rId14"/>
    <p:sldId id="269" r:id="rId15"/>
    <p:sldId id="277" r:id="rId16"/>
    <p:sldId id="278"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CC00CC"/>
    <a:srgbClr val="E60ABC"/>
    <a:srgbClr val="00FF00"/>
    <a:srgbClr val="FF0000"/>
    <a:srgbClr val="FFCCFF"/>
    <a:srgbClr val="99FF99"/>
    <a:srgbClr val="FF99FF"/>
    <a:srgbClr val="CC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4434" autoAdjust="0"/>
  </p:normalViewPr>
  <p:slideViewPr>
    <p:cSldViewPr snapToGrid="0">
      <p:cViewPr varScale="1">
        <p:scale>
          <a:sx n="70" d="100"/>
          <a:sy n="70" d="100"/>
        </p:scale>
        <p:origin x="82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1"/>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1" y="882376"/>
            <a:ext cx="9966960" cy="2926080"/>
          </a:xfrm>
        </p:spPr>
        <p:txBody>
          <a:bodyPr anchor="b">
            <a:normAutofit/>
          </a:bodyPr>
          <a:lstStyle>
            <a:lvl1pPr algn="ctr">
              <a:lnSpc>
                <a:spcPct val="85000"/>
              </a:lnSpc>
              <a:defRPr sz="7200" b="1"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1" y="3869635"/>
            <a:ext cx="8767860" cy="1388165"/>
          </a:xfrm>
        </p:spPr>
        <p:txBody>
          <a:bodyPr>
            <a:normAutofit/>
          </a:bodyPr>
          <a:lstStyle>
            <a:lvl1pPr marL="0" indent="0" algn="ctr">
              <a:buNone/>
              <a:defRPr sz="2201">
                <a:solidFill>
                  <a:schemeClr val="tx2"/>
                </a:solidFill>
              </a:defRPr>
            </a:lvl1pPr>
            <a:lvl2pPr marL="457206" indent="0" algn="ctr">
              <a:buNone/>
              <a:defRPr sz="2201"/>
            </a:lvl2pPr>
            <a:lvl3pPr marL="914411" indent="0" algn="ctr">
              <a:buNone/>
              <a:defRPr sz="2201"/>
            </a:lvl3pPr>
            <a:lvl4pPr marL="1371617" indent="0" algn="ctr">
              <a:buNone/>
              <a:defRPr sz="2000"/>
            </a:lvl4pPr>
            <a:lvl5pPr marL="1828823" indent="0" algn="ctr">
              <a:buNone/>
              <a:defRPr sz="2000"/>
            </a:lvl5pPr>
            <a:lvl6pPr marL="2286029" indent="0" algn="ctr">
              <a:buNone/>
              <a:defRPr sz="2000"/>
            </a:lvl6pPr>
            <a:lvl7pPr marL="2743234" indent="0" algn="ctr">
              <a:buNone/>
              <a:defRPr sz="2000"/>
            </a:lvl7pPr>
            <a:lvl8pPr marL="3200440" indent="0" algn="ctr">
              <a:buNone/>
              <a:defRPr sz="2000"/>
            </a:lvl8pPr>
            <a:lvl9pPr marL="3657646"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1992514-9C2F-4FBD-9344-4CB6897C40E5}" type="datetimeFigureOut">
              <a:rPr lang="en-GB" smtClean="0"/>
              <a:t>12/01/2022</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51351DC-5837-4C9F-A566-1C1689D32FF5}" type="slidenum">
              <a:rPr lang="en-GB" smtClean="0"/>
              <a:t>‹#›</a:t>
            </a:fld>
            <a:endParaRPr lang="en-GB"/>
          </a:p>
        </p:txBody>
      </p:sp>
      <p:cxnSp>
        <p:nvCxnSpPr>
          <p:cNvPr id="8" name="Straight Connector 7"/>
          <p:cNvCxnSpPr/>
          <p:nvPr/>
        </p:nvCxnSpPr>
        <p:spPr>
          <a:xfrm>
            <a:off x="1978660" y="3733800"/>
            <a:ext cx="8229602"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6419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992514-9C2F-4FBD-9344-4CB6897C40E5}" type="datetimeFigureOut">
              <a:rPr lang="en-GB" smtClean="0"/>
              <a:t>12/01/2022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1351DC-5837-4C9F-A566-1C1689D32FF5}" type="slidenum">
              <a:rPr lang="en-GB" smtClean="0"/>
              <a:t>‹#›</a:t>
            </a:fld>
            <a:endParaRPr lang="en-GB"/>
          </a:p>
        </p:txBody>
      </p:sp>
    </p:spTree>
    <p:extLst>
      <p:ext uri="{BB962C8B-B14F-4D97-AF65-F5344CB8AC3E}">
        <p14:creationId xmlns:p14="http://schemas.microsoft.com/office/powerpoint/2010/main" val="1669976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2999"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992514-9C2F-4FBD-9344-4CB6897C40E5}" type="datetimeFigureOut">
              <a:rPr lang="en-GB" smtClean="0"/>
              <a:t>12/01/2022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1351DC-5837-4C9F-A566-1C1689D32FF5}" type="slidenum">
              <a:rPr lang="en-GB" smtClean="0"/>
              <a:t>‹#›</a:t>
            </a:fld>
            <a:endParaRPr lang="en-GB"/>
          </a:p>
        </p:txBody>
      </p:sp>
    </p:spTree>
    <p:extLst>
      <p:ext uri="{BB962C8B-B14F-4D97-AF65-F5344CB8AC3E}">
        <p14:creationId xmlns:p14="http://schemas.microsoft.com/office/powerpoint/2010/main" val="127604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992514-9C2F-4FBD-9344-4CB6897C40E5}" type="datetimeFigureOut">
              <a:rPr lang="en-GB" smtClean="0"/>
              <a:t>12/01/2022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1351DC-5837-4C9F-A566-1C1689D32FF5}" type="slidenum">
              <a:rPr lang="en-GB" smtClean="0"/>
              <a:t>‹#›</a:t>
            </a:fld>
            <a:endParaRPr lang="en-GB"/>
          </a:p>
        </p:txBody>
      </p:sp>
    </p:spTree>
    <p:extLst>
      <p:ext uri="{BB962C8B-B14F-4D97-AF65-F5344CB8AC3E}">
        <p14:creationId xmlns:p14="http://schemas.microsoft.com/office/powerpoint/2010/main" val="306133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6"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7" cy="1363806"/>
          </a:xfrm>
        </p:spPr>
        <p:txBody>
          <a:bodyPr anchor="t">
            <a:normAutofit/>
          </a:bodyPr>
          <a:lstStyle>
            <a:lvl1pPr marL="0" indent="0" algn="ctr">
              <a:buNone/>
              <a:defRPr sz="2201">
                <a:solidFill>
                  <a:schemeClr val="tx2"/>
                </a:solidFill>
              </a:defRPr>
            </a:lvl1pPr>
            <a:lvl2pPr marL="457206" indent="0">
              <a:buNone/>
              <a:defRPr sz="1801">
                <a:solidFill>
                  <a:schemeClr val="tx1">
                    <a:tint val="75000"/>
                  </a:schemeClr>
                </a:solidFill>
              </a:defRPr>
            </a:lvl2pPr>
            <a:lvl3pPr marL="914411" indent="0">
              <a:buNone/>
              <a:defRPr sz="1600">
                <a:solidFill>
                  <a:schemeClr val="tx1">
                    <a:tint val="75000"/>
                  </a:schemeClr>
                </a:solidFill>
              </a:defRPr>
            </a:lvl3pPr>
            <a:lvl4pPr marL="1371617" indent="0">
              <a:buNone/>
              <a:defRPr sz="1401">
                <a:solidFill>
                  <a:schemeClr val="tx1">
                    <a:tint val="75000"/>
                  </a:schemeClr>
                </a:solidFill>
              </a:defRPr>
            </a:lvl4pPr>
            <a:lvl5pPr marL="1828823" indent="0">
              <a:buNone/>
              <a:defRPr sz="1401">
                <a:solidFill>
                  <a:schemeClr val="tx1">
                    <a:tint val="75000"/>
                  </a:schemeClr>
                </a:solidFill>
              </a:defRPr>
            </a:lvl5pPr>
            <a:lvl6pPr marL="2286029" indent="0">
              <a:buNone/>
              <a:defRPr sz="1401">
                <a:solidFill>
                  <a:schemeClr val="tx1">
                    <a:tint val="75000"/>
                  </a:schemeClr>
                </a:solidFill>
              </a:defRPr>
            </a:lvl6pPr>
            <a:lvl7pPr marL="2743234" indent="0">
              <a:buNone/>
              <a:defRPr sz="1401">
                <a:solidFill>
                  <a:schemeClr val="tx1">
                    <a:tint val="75000"/>
                  </a:schemeClr>
                </a:solidFill>
              </a:defRPr>
            </a:lvl7pPr>
            <a:lvl8pPr marL="3200440" indent="0">
              <a:buNone/>
              <a:defRPr sz="1401">
                <a:solidFill>
                  <a:schemeClr val="tx1">
                    <a:tint val="75000"/>
                  </a:schemeClr>
                </a:solidFill>
              </a:defRPr>
            </a:lvl8pPr>
            <a:lvl9pPr marL="3657646" indent="0">
              <a:buNone/>
              <a:defRPr sz="140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992514-9C2F-4FBD-9344-4CB6897C40E5}" type="datetimeFigureOut">
              <a:rPr lang="en-GB" smtClean="0"/>
              <a:t>12/01/2022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1351DC-5837-4C9F-A566-1C1689D32FF5}" type="slidenum">
              <a:rPr lang="en-GB" smtClean="0"/>
              <a:t>‹#›</a:t>
            </a:fld>
            <a:endParaRPr lang="en-GB"/>
          </a:p>
        </p:txBody>
      </p:sp>
      <p:cxnSp>
        <p:nvCxnSpPr>
          <p:cNvPr id="7" name="Straight Connector 6"/>
          <p:cNvCxnSpPr/>
          <p:nvPr/>
        </p:nvCxnSpPr>
        <p:spPr>
          <a:xfrm>
            <a:off x="1981201" y="4020408"/>
            <a:ext cx="822960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330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1" y="2057399"/>
            <a:ext cx="4754880" cy="4023360"/>
          </a:xfrm>
        </p:spPr>
        <p:txBody>
          <a:bodyPr/>
          <a:lstStyle>
            <a:lvl1pPr>
              <a:buClr>
                <a:schemeClr val="tx2"/>
              </a:buClr>
              <a:defRPr sz="2201"/>
            </a:lvl1pPr>
            <a:lvl2pPr>
              <a:buClr>
                <a:schemeClr val="tx2"/>
              </a:buClr>
              <a:defRPr sz="2000"/>
            </a:lvl2pPr>
            <a:lvl3pPr>
              <a:buClr>
                <a:schemeClr val="tx2"/>
              </a:buClr>
              <a:defRPr sz="1801"/>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buClr>
                <a:schemeClr val="tx2"/>
              </a:buClr>
              <a:defRPr sz="2201"/>
            </a:lvl1pPr>
            <a:lvl2pPr>
              <a:buClr>
                <a:schemeClr val="tx2"/>
              </a:buClr>
              <a:defRPr sz="2000"/>
            </a:lvl2pPr>
            <a:lvl3pPr>
              <a:buClr>
                <a:schemeClr val="tx2"/>
              </a:buClr>
              <a:defRPr sz="1801"/>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992514-9C2F-4FBD-9344-4CB6897C40E5}" type="datetimeFigureOut">
              <a:rPr lang="en-GB" smtClean="0"/>
              <a:t>12/01/2022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1351DC-5837-4C9F-A566-1C1689D32FF5}" type="slidenum">
              <a:rPr lang="en-GB" smtClean="0"/>
              <a:t>‹#›</a:t>
            </a:fld>
            <a:endParaRPr lang="en-GB"/>
          </a:p>
        </p:txBody>
      </p:sp>
    </p:spTree>
    <p:extLst>
      <p:ext uri="{BB962C8B-B14F-4D97-AF65-F5344CB8AC3E}">
        <p14:creationId xmlns:p14="http://schemas.microsoft.com/office/powerpoint/2010/main" val="3791893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1" y="2001511"/>
            <a:ext cx="4754880" cy="777240"/>
          </a:xfrm>
        </p:spPr>
        <p:txBody>
          <a:bodyPr anchor="ctr"/>
          <a:lstStyle>
            <a:lvl1pPr marL="0" indent="0">
              <a:spcBef>
                <a:spcPts val="0"/>
              </a:spcBef>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1" y="2721483"/>
            <a:ext cx="4754880" cy="3383280"/>
          </a:xfrm>
        </p:spPr>
        <p:txBody>
          <a:bodyPr/>
          <a:lstStyle>
            <a:lvl1pPr>
              <a:buClr>
                <a:schemeClr val="tx2"/>
              </a:buClr>
              <a:defRPr sz="2201"/>
            </a:lvl1pPr>
            <a:lvl2pPr>
              <a:buClr>
                <a:schemeClr val="tx2"/>
              </a:buClr>
              <a:defRPr sz="2000"/>
            </a:lvl2pPr>
            <a:lvl3pPr>
              <a:buClr>
                <a:schemeClr val="tx2"/>
              </a:buClr>
              <a:defRPr sz="1801"/>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buClr>
                <a:schemeClr val="tx2"/>
              </a:buClr>
              <a:defRPr sz="2201"/>
            </a:lvl1pPr>
            <a:lvl2pPr>
              <a:buClr>
                <a:schemeClr val="tx2"/>
              </a:buClr>
              <a:defRPr sz="2000"/>
            </a:lvl2pPr>
            <a:lvl3pPr>
              <a:buClr>
                <a:schemeClr val="tx2"/>
              </a:buClr>
              <a:defRPr sz="1801"/>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992514-9C2F-4FBD-9344-4CB6897C40E5}" type="datetimeFigureOut">
              <a:rPr lang="en-GB" smtClean="0"/>
              <a:t>12/01/2022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1351DC-5837-4C9F-A566-1C1689D32FF5}" type="slidenum">
              <a:rPr lang="en-GB" smtClean="0"/>
              <a:t>‹#›</a:t>
            </a:fld>
            <a:endParaRPr lang="en-GB"/>
          </a:p>
        </p:txBody>
      </p:sp>
    </p:spTree>
    <p:extLst>
      <p:ext uri="{BB962C8B-B14F-4D97-AF65-F5344CB8AC3E}">
        <p14:creationId xmlns:p14="http://schemas.microsoft.com/office/powerpoint/2010/main" val="49760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1992514-9C2F-4FBD-9344-4CB6897C40E5}" type="datetimeFigureOut">
              <a:rPr lang="en-GB" smtClean="0"/>
              <a:t>12/01/2022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1351DC-5837-4C9F-A566-1C1689D32FF5}" type="slidenum">
              <a:rPr lang="en-GB" smtClean="0"/>
              <a:t>‹#›</a:t>
            </a:fld>
            <a:endParaRPr lang="en-GB"/>
          </a:p>
        </p:txBody>
      </p:sp>
    </p:spTree>
    <p:extLst>
      <p:ext uri="{BB962C8B-B14F-4D97-AF65-F5344CB8AC3E}">
        <p14:creationId xmlns:p14="http://schemas.microsoft.com/office/powerpoint/2010/main" val="2846452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992514-9C2F-4FBD-9344-4CB6897C40E5}" type="datetimeFigureOut">
              <a:rPr lang="en-GB" smtClean="0"/>
              <a:t>12/01/2022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1351DC-5837-4C9F-A566-1C1689D32FF5}" type="slidenum">
              <a:rPr lang="en-GB" smtClean="0"/>
              <a:t>‹#›</a:t>
            </a:fld>
            <a:endParaRPr lang="en-GB"/>
          </a:p>
        </p:txBody>
      </p:sp>
    </p:spTree>
    <p:extLst>
      <p:ext uri="{BB962C8B-B14F-4D97-AF65-F5344CB8AC3E}">
        <p14:creationId xmlns:p14="http://schemas.microsoft.com/office/powerpoint/2010/main" val="3227069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2"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2" y="2834640"/>
            <a:ext cx="3931920" cy="3017520"/>
          </a:xfrm>
        </p:spPr>
        <p:txBody>
          <a:bodyPr>
            <a:normAutofit/>
          </a:bodyPr>
          <a:lstStyle>
            <a:lvl1pPr marL="0" indent="0">
              <a:lnSpc>
                <a:spcPct val="100000"/>
              </a:lnSpc>
              <a:spcBef>
                <a:spcPts val="1001"/>
              </a:spcBef>
              <a:buNone/>
              <a:defRPr sz="1700"/>
            </a:lvl1pPr>
            <a:lvl2pPr marL="457206" indent="0">
              <a:buNone/>
              <a:defRPr sz="1200"/>
            </a:lvl2pPr>
            <a:lvl3pPr marL="914411" indent="0">
              <a:buNone/>
              <a:defRPr sz="1001"/>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992514-9C2F-4FBD-9344-4CB6897C40E5}" type="datetimeFigureOut">
              <a:rPr lang="en-GB" smtClean="0"/>
              <a:t>12/01/2022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1351DC-5837-4C9F-A566-1C1689D32FF5}" type="slidenum">
              <a:rPr lang="en-GB" smtClean="0"/>
              <a:t>‹#›</a:t>
            </a:fld>
            <a:endParaRPr lang="en-GB"/>
          </a:p>
        </p:txBody>
      </p:sp>
    </p:spTree>
    <p:extLst>
      <p:ext uri="{BB962C8B-B14F-4D97-AF65-F5344CB8AC3E}">
        <p14:creationId xmlns:p14="http://schemas.microsoft.com/office/powerpoint/2010/main" val="69306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2"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9" y="1069847"/>
            <a:ext cx="6099049" cy="4800600"/>
          </a:xfrm>
        </p:spPr>
        <p:txBody>
          <a:bodyPr lIns="274320" tIns="182880" anchor="t">
            <a:normAutofit/>
          </a:bodyPr>
          <a:lstStyle>
            <a:lvl1pPr marL="0" indent="0">
              <a:buNone/>
              <a:defRPr sz="28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2" y="2834640"/>
            <a:ext cx="3931920" cy="2880360"/>
          </a:xfrm>
        </p:spPr>
        <p:txBody>
          <a:bodyPr>
            <a:normAutofit/>
          </a:bodyPr>
          <a:lstStyle>
            <a:lvl1pPr marL="0" indent="0">
              <a:lnSpc>
                <a:spcPct val="100000"/>
              </a:lnSpc>
              <a:spcBef>
                <a:spcPts val="1001"/>
              </a:spcBef>
              <a:buNone/>
              <a:defRPr sz="1700"/>
            </a:lvl1pPr>
            <a:lvl2pPr marL="457206" indent="0">
              <a:buNone/>
              <a:defRPr sz="1200"/>
            </a:lvl2pPr>
            <a:lvl3pPr marL="914411" indent="0">
              <a:buNone/>
              <a:defRPr sz="1001"/>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992514-9C2F-4FBD-9344-4CB6897C40E5}" type="datetimeFigureOut">
              <a:rPr lang="en-GB" smtClean="0"/>
              <a:t>12/01/2022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1351DC-5837-4C9F-A566-1C1689D32FF5}" type="slidenum">
              <a:rPr lang="en-GB" smtClean="0"/>
              <a:t>‹#›</a:t>
            </a:fld>
            <a:endParaRPr lang="en-GB"/>
          </a:p>
        </p:txBody>
      </p:sp>
    </p:spTree>
    <p:extLst>
      <p:ext uri="{BB962C8B-B14F-4D97-AF65-F5344CB8AC3E}">
        <p14:creationId xmlns:p14="http://schemas.microsoft.com/office/powerpoint/2010/main" val="2426580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1"/>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1"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1"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5" y="6223829"/>
            <a:ext cx="2329074" cy="365125"/>
          </a:xfrm>
          <a:prstGeom prst="rect">
            <a:avLst/>
          </a:prstGeom>
        </p:spPr>
        <p:txBody>
          <a:bodyPr vert="horz" lIns="91440" tIns="45720" rIns="91440" bIns="45720" rtlCol="0" anchor="ctr"/>
          <a:lstStyle>
            <a:lvl1pPr algn="l">
              <a:defRPr sz="1200">
                <a:solidFill>
                  <a:schemeClr val="accent1"/>
                </a:solidFill>
              </a:defRPr>
            </a:lvl1pPr>
          </a:lstStyle>
          <a:p>
            <a:fld id="{A1992514-9C2F-4FBD-9344-4CB6897C40E5}" type="datetimeFigureOut">
              <a:rPr lang="en-GB" smtClean="0"/>
              <a:t>12/01/2022</a:t>
            </a:fld>
            <a:endParaRPr lang="en-GB"/>
          </a:p>
        </p:txBody>
      </p:sp>
      <p:sp>
        <p:nvSpPr>
          <p:cNvPr id="5" name="Footer Placeholder 4"/>
          <p:cNvSpPr>
            <a:spLocks noGrp="1"/>
          </p:cNvSpPr>
          <p:nvPr>
            <p:ph type="ftr" sz="quarter" idx="3"/>
          </p:nvPr>
        </p:nvSpPr>
        <p:spPr>
          <a:xfrm>
            <a:off x="3949149" y="6223829"/>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9329532" y="6223829"/>
            <a:ext cx="1706217" cy="365125"/>
          </a:xfrm>
          <a:prstGeom prst="rect">
            <a:avLst/>
          </a:prstGeom>
        </p:spPr>
        <p:txBody>
          <a:bodyPr vert="horz" lIns="91440" tIns="45720" rIns="91440" bIns="45720" rtlCol="0" anchor="ctr"/>
          <a:lstStyle>
            <a:lvl1pPr algn="r">
              <a:defRPr sz="1200">
                <a:solidFill>
                  <a:schemeClr val="accent1"/>
                </a:solidFill>
              </a:defRPr>
            </a:lvl1pPr>
          </a:lstStyle>
          <a:p>
            <a:fld id="{F51351DC-5837-4C9F-A566-1C1689D32FF5}" type="slidenum">
              <a:rPr lang="en-GB" smtClean="0"/>
              <a:t>‹#›</a:t>
            </a:fld>
            <a:endParaRPr lang="en-GB"/>
          </a:p>
        </p:txBody>
      </p:sp>
    </p:spTree>
    <p:extLst>
      <p:ext uri="{BB962C8B-B14F-4D97-AF65-F5344CB8AC3E}">
        <p14:creationId xmlns:p14="http://schemas.microsoft.com/office/powerpoint/2010/main" val="33722027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11"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4" indent="-182882" algn="l" defTabSz="914411" rtl="0" eaLnBrk="1" latinLnBrk="0" hangingPunct="1">
        <a:lnSpc>
          <a:spcPct val="90000"/>
        </a:lnSpc>
        <a:spcBef>
          <a:spcPts val="1401"/>
        </a:spcBef>
        <a:buClr>
          <a:schemeClr val="tx2"/>
        </a:buClr>
        <a:buSzPct val="100000"/>
        <a:buFont typeface="Corbel" pitchFamily="34" charset="0"/>
        <a:buChar char="•"/>
        <a:defRPr sz="2201" kern="1200">
          <a:solidFill>
            <a:schemeClr val="tx2"/>
          </a:solidFill>
          <a:latin typeface="Century Gothic" panose="020B0502020202020204" pitchFamily="34" charset="0"/>
          <a:ea typeface="+mn-ea"/>
          <a:cs typeface="+mn-cs"/>
        </a:defRPr>
      </a:lvl1pPr>
      <a:lvl2pPr marL="457206" indent="-182882" algn="l" defTabSz="914411" rtl="0" eaLnBrk="1" latinLnBrk="0" hangingPunct="1">
        <a:lnSpc>
          <a:spcPct val="90000"/>
        </a:lnSpc>
        <a:spcBef>
          <a:spcPts val="201"/>
        </a:spcBef>
        <a:spcAft>
          <a:spcPts val="400"/>
        </a:spcAft>
        <a:buClr>
          <a:schemeClr val="tx2"/>
        </a:buClr>
        <a:buSzPct val="100000"/>
        <a:buFont typeface="Corbel" pitchFamily="34" charset="0"/>
        <a:buChar char="•"/>
        <a:defRPr sz="2000" kern="1200">
          <a:solidFill>
            <a:schemeClr val="tx2"/>
          </a:solidFill>
          <a:latin typeface="Century Gothic" panose="020B0502020202020204" pitchFamily="34" charset="0"/>
          <a:ea typeface="+mn-ea"/>
          <a:cs typeface="+mn-cs"/>
        </a:defRPr>
      </a:lvl2pPr>
      <a:lvl3pPr marL="731529" indent="-182882" algn="l" defTabSz="914411" rtl="0" eaLnBrk="1" latinLnBrk="0" hangingPunct="1">
        <a:lnSpc>
          <a:spcPct val="90000"/>
        </a:lnSpc>
        <a:spcBef>
          <a:spcPts val="201"/>
        </a:spcBef>
        <a:spcAft>
          <a:spcPts val="400"/>
        </a:spcAft>
        <a:buClr>
          <a:schemeClr val="tx2"/>
        </a:buClr>
        <a:buSzPct val="100000"/>
        <a:buFont typeface="Corbel" pitchFamily="34" charset="0"/>
        <a:buChar char="•"/>
        <a:defRPr sz="1801" kern="1200">
          <a:solidFill>
            <a:schemeClr val="tx2"/>
          </a:solidFill>
          <a:latin typeface="Century Gothic" panose="020B0502020202020204" pitchFamily="34" charset="0"/>
          <a:ea typeface="+mn-ea"/>
          <a:cs typeface="+mn-cs"/>
        </a:defRPr>
      </a:lvl3pPr>
      <a:lvl4pPr marL="1005853" indent="-182882" algn="l" defTabSz="914411" rtl="0" eaLnBrk="1" latinLnBrk="0" hangingPunct="1">
        <a:lnSpc>
          <a:spcPct val="90000"/>
        </a:lnSpc>
        <a:spcBef>
          <a:spcPts val="201"/>
        </a:spcBef>
        <a:spcAft>
          <a:spcPts val="400"/>
        </a:spcAft>
        <a:buClr>
          <a:schemeClr val="tx2"/>
        </a:buClr>
        <a:buSzPct val="100000"/>
        <a:buFont typeface="Corbel" pitchFamily="34" charset="0"/>
        <a:buChar char="•"/>
        <a:defRPr sz="1600" kern="1200">
          <a:solidFill>
            <a:schemeClr val="tx2"/>
          </a:solidFill>
          <a:latin typeface="Century Gothic" panose="020B0502020202020204" pitchFamily="34" charset="0"/>
          <a:ea typeface="+mn-ea"/>
          <a:cs typeface="+mn-cs"/>
        </a:defRPr>
      </a:lvl4pPr>
      <a:lvl5pPr marL="1280176" indent="-182882" algn="l" defTabSz="914411" rtl="0" eaLnBrk="1" latinLnBrk="0" hangingPunct="1">
        <a:lnSpc>
          <a:spcPct val="90000"/>
        </a:lnSpc>
        <a:spcBef>
          <a:spcPts val="201"/>
        </a:spcBef>
        <a:spcAft>
          <a:spcPts val="400"/>
        </a:spcAft>
        <a:buClr>
          <a:schemeClr val="tx2"/>
        </a:buClr>
        <a:buSzPct val="100000"/>
        <a:buFont typeface="Corbel" pitchFamily="34" charset="0"/>
        <a:buChar char="•"/>
        <a:defRPr sz="1600" kern="1200">
          <a:solidFill>
            <a:schemeClr val="tx2"/>
          </a:solidFill>
          <a:latin typeface="Century Gothic" panose="020B0502020202020204" pitchFamily="34" charset="0"/>
          <a:ea typeface="+mn-ea"/>
          <a:cs typeface="+mn-cs"/>
        </a:defRPr>
      </a:lvl5pPr>
      <a:lvl6pPr marL="1600020" indent="-228604" algn="l" defTabSz="914411" rtl="0" eaLnBrk="1" latinLnBrk="0" hangingPunct="1">
        <a:lnSpc>
          <a:spcPct val="90000"/>
        </a:lnSpc>
        <a:spcBef>
          <a:spcPts val="201"/>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24" indent="-228604" algn="l" defTabSz="914411" rtl="0" eaLnBrk="1" latinLnBrk="0" hangingPunct="1">
        <a:lnSpc>
          <a:spcPct val="90000"/>
        </a:lnSpc>
        <a:spcBef>
          <a:spcPts val="201"/>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28" indent="-228604" algn="l" defTabSz="914411" rtl="0" eaLnBrk="1" latinLnBrk="0" hangingPunct="1">
        <a:lnSpc>
          <a:spcPct val="90000"/>
        </a:lnSpc>
        <a:spcBef>
          <a:spcPts val="201"/>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31" indent="-228604" algn="l" defTabSz="914411" rtl="0" eaLnBrk="1" latinLnBrk="0" hangingPunct="1">
        <a:lnSpc>
          <a:spcPct val="90000"/>
        </a:lnSpc>
        <a:spcBef>
          <a:spcPts val="201"/>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hs.uk/conditions/stress-anxiety-depression/improve-mental-wellbeing/" TargetMode="External"/><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hyperlink" Target="http://moodle.saint-michaels.lancs.sch.uk/mod/page/view.php?id=72484" TargetMode="External"/><Relationship Id="rId2" Type="http://schemas.openxmlformats.org/officeDocument/2006/relationships/image" Target="../media/image21.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hyperlink" Target="mailto:admin@saint-michaels.lancs.sch.uk" TargetMode="External"/><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hyperlink" Target="https://smartify.org/venues" TargetMode="External"/><Relationship Id="rId7" Type="http://schemas.openxmlformats.org/officeDocument/2006/relationships/hyperlink" Target="https://www.edinburghzoo.org.uk/webcams" TargetMode="External"/><Relationship Id="rId2" Type="http://schemas.openxmlformats.org/officeDocument/2006/relationships/hyperlink" Target="https://www.british-sign.co.uk/learn-online-british-sign-language-course/" TargetMode="External"/><Relationship Id="rId1" Type="http://schemas.openxmlformats.org/officeDocument/2006/relationships/slideLayout" Target="../slideLayouts/slideLayout7.xml"/><Relationship Id="rId6" Type="http://schemas.openxmlformats.org/officeDocument/2006/relationships/hyperlink" Target="https://www.headspace.com/meditation/meditation-for-beginners" TargetMode="External"/><Relationship Id="rId5" Type="http://schemas.openxmlformats.org/officeDocument/2006/relationships/hyperlink" Target="https://www.youtube.com/channel/UCUDq1XzCY0NIOYVJvEMQjqw" TargetMode="External"/><Relationship Id="rId10" Type="http://schemas.openxmlformats.org/officeDocument/2006/relationships/image" Target="../media/image33.png"/><Relationship Id="rId4" Type="http://schemas.openxmlformats.org/officeDocument/2006/relationships/hyperlink" Target="https://www.downdogapp.com/" TargetMode="External"/><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cardinalnewmancollege.cmail20.com/t/ViewEmail/j/7CCA97CAD32F0D812540EF23F30FEDED" TargetMode="External"/><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hyperlink" Target="mailto:guidance@preston.ac.uk" TargetMode="External"/><Relationship Id="rId4" Type="http://schemas.openxmlformats.org/officeDocument/2006/relationships/hyperlink" Target="https://www.wigan-leigh.ac.uk/about/coronavirus-update/applicants"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ucl.ac.uk/internet-grammar/" TargetMode="External"/><Relationship Id="rId13" Type="http://schemas.openxmlformats.org/officeDocument/2006/relationships/image" Target="../media/image7.png"/><Relationship Id="rId3" Type="http://schemas.openxmlformats.org/officeDocument/2006/relationships/hyperlink" Target="CEIAG%20and%20CE/Y11%20Preparation%20for%20continued%20study%20English,%20Maths%20%20Science.pdf" TargetMode="External"/><Relationship Id="rId7" Type="http://schemas.openxmlformats.org/officeDocument/2006/relationships/hyperlink" Target="https://www.gutenberg.org/" TargetMode="External"/><Relationship Id="rId12" Type="http://schemas.openxmlformats.org/officeDocument/2006/relationships/hyperlink" Target="https://www.cyberphysics.co.uk/" TargetMode="External"/><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hyperlink" Target="https://tetw.org/Greats" TargetMode="External"/><Relationship Id="rId11" Type="http://schemas.openxmlformats.org/officeDocument/2006/relationships/hyperlink" Target="http://chemguide.co.uk/" TargetMode="External"/><Relationship Id="rId5" Type="http://schemas.openxmlformats.org/officeDocument/2006/relationships/image" Target="../media/image9.jpeg"/><Relationship Id="rId10" Type="http://schemas.openxmlformats.org/officeDocument/2006/relationships/hyperlink" Target="https://www.bbc.co.uk/bitesize/examspecs/zpgcbk7" TargetMode="External"/><Relationship Id="rId4" Type="http://schemas.openxmlformats.org/officeDocument/2006/relationships/hyperlink" Target="http://moodle.saint-michaels.lancs.sch.uk/mod/folder/view.php?id=76173" TargetMode="External"/><Relationship Id="rId9" Type="http://schemas.openxmlformats.org/officeDocument/2006/relationships/hyperlink" Target="https://www.runshaw.ac.uk/mathematics-a-leve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jobcentreguide.org/applying-for-a-job/50/job-interview-tips" TargetMode="External"/><Relationship Id="rId7" Type="http://schemas.openxmlformats.org/officeDocument/2006/relationships/hyperlink" Target="https://www.indeed.co.uk/career-advice/interviewing/job-interview-tips-how-to-make-a-great-impression" TargetMode="External"/><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hyperlink" Target="https://www.reed.co.uk/career-advice/how-to-prepare-for-an-interview/" TargetMode="External"/><Relationship Id="rId5" Type="http://schemas.openxmlformats.org/officeDocument/2006/relationships/hyperlink" Target="https://www.prospects.ac.uk/careers-advice/interview-tips" TargetMode="External"/><Relationship Id="rId4" Type="http://schemas.openxmlformats.org/officeDocument/2006/relationships/hyperlink" Target="https://nationalcareers.service.gov.uk/careers-advice/interview-advice" TargetMode="Externa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hyperlink" Target="http://moodle.saint-michaels.lancs.sch.uk/mod/page/view.php?id=74976"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sleepcouncil.org.uk/advice-support/sleep-advice/7-steps-to-a-better-nights-sleep/" TargetMode="External"/><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hyperlink" Target="https://youngminds.org.uk/find-help/looking-after-yourself/" TargetMode="External"/><Relationship Id="rId4" Type="http://schemas.openxmlformats.org/officeDocument/2006/relationships/hyperlink" Target="https://www.mind.org.uk/information-support/tips-for-everyday-living/food-and-mood/about-food-and-moo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7482" y="1777285"/>
            <a:ext cx="11712048" cy="4827230"/>
          </a:xfrm>
          <a:prstGeom prst="rect">
            <a:avLst/>
          </a:prstGeom>
        </p:spPr>
      </p:pic>
      <p:sp>
        <p:nvSpPr>
          <p:cNvPr id="2" name="Title 1"/>
          <p:cNvSpPr>
            <a:spLocks noGrp="1"/>
          </p:cNvSpPr>
          <p:nvPr>
            <p:ph type="ctrTitle"/>
          </p:nvPr>
        </p:nvSpPr>
        <p:spPr>
          <a:xfrm>
            <a:off x="1184107" y="449228"/>
            <a:ext cx="9818708" cy="2293159"/>
          </a:xfrm>
        </p:spPr>
        <p:txBody>
          <a:bodyPr anchor="ctr">
            <a:normAutofit/>
          </a:bodyPr>
          <a:lstStyle/>
          <a:p>
            <a:r>
              <a:rPr lang="en-GB" cap="none" dirty="0" smtClean="0">
                <a:ln>
                  <a:solidFill>
                    <a:sysClr val="windowText" lastClr="000000"/>
                  </a:solidFill>
                </a:ln>
                <a:solidFill>
                  <a:srgbClr val="990033"/>
                </a:solidFill>
                <a:latin typeface="Segoe Script" panose="020B0504020000000003" pitchFamily="34" charset="0"/>
              </a:rPr>
              <a:t>Year 11</a:t>
            </a:r>
            <a:endParaRPr lang="en-GB" cap="none" dirty="0">
              <a:ln>
                <a:solidFill>
                  <a:sysClr val="windowText" lastClr="000000"/>
                </a:solidFill>
              </a:ln>
              <a:solidFill>
                <a:srgbClr val="990033"/>
              </a:solidFill>
              <a:latin typeface="Segoe Script" panose="020B0504020000000003" pitchFamily="34" charset="0"/>
            </a:endParaRPr>
          </a:p>
        </p:txBody>
      </p:sp>
      <p:pic>
        <p:nvPicPr>
          <p:cNvPr id="5" name="Picture 14" descr="maroon and blue cros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482" y="252279"/>
            <a:ext cx="9366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maroon and blue cros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2815" y="252279"/>
            <a:ext cx="9366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4551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40913" y="360977"/>
            <a:ext cx="11153104" cy="1356360"/>
          </a:xfrm>
          <a:prstGeom prst="rect">
            <a:avLst/>
          </a:prstGeom>
          <a:solidFill>
            <a:srgbClr val="D4E3EC"/>
          </a:solidFill>
        </p:spPr>
        <p:txBody>
          <a:bodyPr vert="horz" lIns="91440" tIns="45720" rIns="91440" bIns="45720" rtlCol="0" anchor="ctr">
            <a:normAutofit/>
          </a:bodyPr>
          <a:lstStyle>
            <a:lvl1pPr algn="l" defTabSz="914411" rtl="0" eaLnBrk="1" latinLnBrk="0" hangingPunct="1">
              <a:lnSpc>
                <a:spcPct val="90000"/>
              </a:lnSpc>
              <a:spcBef>
                <a:spcPct val="0"/>
              </a:spcBef>
              <a:buNone/>
              <a:defRPr sz="4400" kern="1200">
                <a:solidFill>
                  <a:schemeClr val="tx2"/>
                </a:solidFill>
                <a:latin typeface="+mj-lt"/>
                <a:ea typeface="+mj-ea"/>
                <a:cs typeface="+mj-cs"/>
              </a:defRPr>
            </a:lvl1pPr>
          </a:lstStyle>
          <a:p>
            <a:pPr algn="ctr"/>
            <a:r>
              <a:rPr lang="en-GB" b="1" dirty="0" smtClean="0">
                <a:ln>
                  <a:solidFill>
                    <a:sysClr val="windowText" lastClr="000000"/>
                  </a:solidFill>
                </a:ln>
                <a:solidFill>
                  <a:srgbClr val="990033"/>
                </a:solidFill>
                <a:latin typeface="Century Gothic" panose="020B0502020202020204" pitchFamily="34" charset="0"/>
              </a:rPr>
              <a:t>Looking after yourself</a:t>
            </a:r>
            <a:endParaRPr lang="en-GB" b="1" dirty="0">
              <a:ln>
                <a:solidFill>
                  <a:sysClr val="windowText" lastClr="000000"/>
                </a:solidFill>
              </a:ln>
              <a:solidFill>
                <a:srgbClr val="990033"/>
              </a:solidFill>
              <a:latin typeface="Century Gothic" panose="020B0502020202020204" pitchFamily="34" charset="0"/>
            </a:endParaRPr>
          </a:p>
        </p:txBody>
      </p:sp>
      <p:pic>
        <p:nvPicPr>
          <p:cNvPr id="7" name="Picture 2" descr="mental health and wellbeing community information"/>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661" r="8722"/>
          <a:stretch/>
        </p:blipFill>
        <p:spPr bwMode="auto">
          <a:xfrm>
            <a:off x="734096" y="501355"/>
            <a:ext cx="1901371" cy="8591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0913" y="5840615"/>
            <a:ext cx="9568645" cy="923330"/>
          </a:xfrm>
          <a:prstGeom prst="rect">
            <a:avLst/>
          </a:prstGeom>
          <a:noFill/>
        </p:spPr>
        <p:txBody>
          <a:bodyPr wrap="none" rtlCol="0">
            <a:spAutoFit/>
          </a:bodyPr>
          <a:lstStyle/>
          <a:p>
            <a:r>
              <a:rPr lang="en-GB" dirty="0" smtClean="0">
                <a:latin typeface="Century Gothic" panose="020B0502020202020204" pitchFamily="34" charset="0"/>
              </a:rPr>
              <a:t>You can find NHS advice about the 5 ways to wellbeing here:</a:t>
            </a:r>
          </a:p>
          <a:p>
            <a:r>
              <a:rPr lang="en-GB" dirty="0">
                <a:latin typeface="Century Gothic" panose="020B0502020202020204" pitchFamily="34" charset="0"/>
                <a:hlinkClick r:id="rId3"/>
              </a:rPr>
              <a:t>https://www.nhs.uk/conditions/stress-anxiety-depression/improve-mental-wellbeing/</a:t>
            </a:r>
            <a:endParaRPr lang="en-GB" dirty="0">
              <a:latin typeface="Century Gothic" panose="020B0502020202020204" pitchFamily="34" charset="0"/>
            </a:endParaRPr>
          </a:p>
          <a:p>
            <a:endParaRPr lang="en-GB" dirty="0">
              <a:latin typeface="Century Gothic" panose="020B0502020202020204" pitchFamily="34" charset="0"/>
            </a:endParaRPr>
          </a:p>
        </p:txBody>
      </p:sp>
      <p:pic>
        <p:nvPicPr>
          <p:cNvPr id="1026" name="Picture 2" descr="ExpressYourself - The Five Ways to Wellbeing – Signal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819" y="1360469"/>
            <a:ext cx="6590399" cy="494181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0913" y="2023629"/>
            <a:ext cx="5898524" cy="3416320"/>
          </a:xfrm>
          <a:prstGeom prst="rect">
            <a:avLst/>
          </a:prstGeom>
        </p:spPr>
        <p:txBody>
          <a:bodyPr wrap="square">
            <a:spAutoFit/>
          </a:bodyPr>
          <a:lstStyle/>
          <a:p>
            <a:r>
              <a:rPr lang="en-GB" dirty="0">
                <a:latin typeface="Century Gothic" panose="020B0502020202020204" pitchFamily="34" charset="0"/>
              </a:rPr>
              <a:t>Evidence suggests that </a:t>
            </a:r>
            <a:r>
              <a:rPr lang="en-GB" dirty="0" smtClean="0">
                <a:latin typeface="Century Gothic" panose="020B0502020202020204" pitchFamily="34" charset="0"/>
              </a:rPr>
              <a:t>looking after your wellbeing </a:t>
            </a:r>
            <a:r>
              <a:rPr lang="en-GB" dirty="0">
                <a:latin typeface="Century Gothic" panose="020B0502020202020204" pitchFamily="34" charset="0"/>
              </a:rPr>
              <a:t>can help to decrease </a:t>
            </a:r>
            <a:r>
              <a:rPr lang="en-GB" dirty="0" smtClean="0">
                <a:latin typeface="Century Gothic" panose="020B0502020202020204" pitchFamily="34" charset="0"/>
              </a:rPr>
              <a:t>mental </a:t>
            </a:r>
            <a:r>
              <a:rPr lang="en-GB" dirty="0">
                <a:latin typeface="Century Gothic" panose="020B0502020202020204" pitchFamily="34" charset="0"/>
              </a:rPr>
              <a:t>health </a:t>
            </a:r>
            <a:r>
              <a:rPr lang="en-GB" dirty="0" smtClean="0">
                <a:latin typeface="Century Gothic" panose="020B0502020202020204" pitchFamily="34" charset="0"/>
              </a:rPr>
              <a:t>problems, help </a:t>
            </a:r>
            <a:r>
              <a:rPr lang="en-GB" dirty="0">
                <a:latin typeface="Century Gothic" panose="020B0502020202020204" pitchFamily="34" charset="0"/>
              </a:rPr>
              <a:t>people to </a:t>
            </a:r>
            <a:r>
              <a:rPr lang="en-GB" dirty="0" smtClean="0">
                <a:latin typeface="Century Gothic" panose="020B0502020202020204" pitchFamily="34" charset="0"/>
              </a:rPr>
              <a:t>flourish and improve overall happiness. In 2008, a document </a:t>
            </a:r>
            <a:r>
              <a:rPr lang="en-GB" dirty="0">
                <a:latin typeface="Century Gothic" panose="020B0502020202020204" pitchFamily="34" charset="0"/>
              </a:rPr>
              <a:t>produced by the New Economics Foundation (NEF) </a:t>
            </a:r>
            <a:r>
              <a:rPr lang="en-GB" dirty="0" smtClean="0">
                <a:latin typeface="Century Gothic" panose="020B0502020202020204" pitchFamily="34" charset="0"/>
              </a:rPr>
              <a:t>set </a:t>
            </a:r>
            <a:r>
              <a:rPr lang="en-GB" dirty="0">
                <a:latin typeface="Century Gothic" panose="020B0502020202020204" pitchFamily="34" charset="0"/>
              </a:rPr>
              <a:t>out </a:t>
            </a:r>
            <a:r>
              <a:rPr lang="en-GB" dirty="0" smtClean="0">
                <a:latin typeface="Century Gothic" panose="020B0502020202020204" pitchFamily="34" charset="0"/>
              </a:rPr>
              <a:t>these 5 </a:t>
            </a:r>
            <a:r>
              <a:rPr lang="en-GB" dirty="0">
                <a:latin typeface="Century Gothic" panose="020B0502020202020204" pitchFamily="34" charset="0"/>
              </a:rPr>
              <a:t>actions </a:t>
            </a:r>
            <a:r>
              <a:rPr lang="en-GB" dirty="0" smtClean="0">
                <a:latin typeface="Century Gothic" panose="020B0502020202020204" pitchFamily="34" charset="0"/>
              </a:rPr>
              <a:t>that people can take to </a:t>
            </a:r>
            <a:r>
              <a:rPr lang="en-GB" dirty="0">
                <a:latin typeface="Century Gothic" panose="020B0502020202020204" pitchFamily="34" charset="0"/>
              </a:rPr>
              <a:t>improve </a:t>
            </a:r>
            <a:r>
              <a:rPr lang="en-GB" dirty="0" smtClean="0">
                <a:latin typeface="Century Gothic" panose="020B0502020202020204" pitchFamily="34" charset="0"/>
              </a:rPr>
              <a:t>their personal wellbeing. These have now been adopted worldwide by a number of health charities and governments.</a:t>
            </a:r>
          </a:p>
          <a:p>
            <a:endParaRPr lang="en-GB" dirty="0">
              <a:latin typeface="Century Gothic" panose="020B0502020202020204" pitchFamily="34" charset="0"/>
            </a:endParaRPr>
          </a:p>
          <a:p>
            <a:r>
              <a:rPr lang="en-GB" dirty="0" smtClean="0">
                <a:latin typeface="Century Gothic" panose="020B0502020202020204" pitchFamily="34" charset="0"/>
              </a:rPr>
              <a:t>You can find many examples, advice and tasks online by searching ‘</a:t>
            </a:r>
            <a:r>
              <a:rPr lang="en-GB" b="1" dirty="0" smtClean="0">
                <a:latin typeface="Century Gothic" panose="020B0502020202020204" pitchFamily="34" charset="0"/>
              </a:rPr>
              <a:t>the five ways to wellbeing</a:t>
            </a:r>
            <a:r>
              <a:rPr lang="en-GB" dirty="0" smtClean="0">
                <a:latin typeface="Century Gothic" panose="020B0502020202020204" pitchFamily="34" charset="0"/>
              </a:rPr>
              <a:t>’.</a:t>
            </a:r>
            <a:endParaRPr lang="en-GB" dirty="0">
              <a:latin typeface="Century Gothic" panose="020B0502020202020204" pitchFamily="34" charset="0"/>
            </a:endParaRPr>
          </a:p>
        </p:txBody>
      </p:sp>
    </p:spTree>
    <p:extLst>
      <p:ext uri="{BB962C8B-B14F-4D97-AF65-F5344CB8AC3E}">
        <p14:creationId xmlns:p14="http://schemas.microsoft.com/office/powerpoint/2010/main" val="3208054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active!</a:t>
            </a:r>
            <a:endParaRPr lang="en-GB" dirty="0"/>
          </a:p>
        </p:txBody>
      </p:sp>
      <p:sp>
        <p:nvSpPr>
          <p:cNvPr id="3" name="TextBox 2"/>
          <p:cNvSpPr txBox="1"/>
          <p:nvPr/>
        </p:nvSpPr>
        <p:spPr>
          <a:xfrm>
            <a:off x="540913" y="2216801"/>
            <a:ext cx="11153104" cy="3970318"/>
          </a:xfrm>
          <a:prstGeom prst="rect">
            <a:avLst/>
          </a:prstGeom>
          <a:noFill/>
        </p:spPr>
        <p:txBody>
          <a:bodyPr wrap="square" rtlCol="0">
            <a:spAutoFit/>
          </a:bodyPr>
          <a:lstStyle/>
          <a:p>
            <a:r>
              <a:rPr lang="en-GB" b="1" dirty="0" smtClean="0">
                <a:solidFill>
                  <a:srgbClr val="990033"/>
                </a:solidFill>
                <a:latin typeface="Century Gothic" panose="020B0502020202020204" pitchFamily="34" charset="0"/>
              </a:rPr>
              <a:t>Obviously it is important to keep yourself fit during your revision and exam periods. Here are some suggestions for activities you can do each day…</a:t>
            </a:r>
          </a:p>
          <a:p>
            <a:endParaRPr lang="en-GB" b="1" dirty="0" smtClean="0">
              <a:solidFill>
                <a:srgbClr val="990033"/>
              </a:solidFill>
              <a:latin typeface="Century Gothic" panose="020B0502020202020204" pitchFamily="34" charset="0"/>
            </a:endParaRPr>
          </a:p>
          <a:p>
            <a:pPr marL="285750" indent="-285750">
              <a:buFont typeface="Wingdings" panose="05000000000000000000" pitchFamily="2" charset="2"/>
              <a:buChar char="§"/>
            </a:pPr>
            <a:r>
              <a:rPr lang="en-GB" dirty="0" smtClean="0">
                <a:solidFill>
                  <a:srgbClr val="990033"/>
                </a:solidFill>
                <a:latin typeface="Century Gothic" panose="020B0502020202020204" pitchFamily="34" charset="0"/>
              </a:rPr>
              <a:t>Couch to 5k app – improve the distance and time of your running</a:t>
            </a:r>
          </a:p>
          <a:p>
            <a:pPr marL="285750" indent="-285750">
              <a:buFont typeface="Wingdings" panose="05000000000000000000" pitchFamily="2" charset="2"/>
              <a:buChar char="§"/>
            </a:pPr>
            <a:r>
              <a:rPr lang="en-GB" dirty="0" smtClean="0">
                <a:solidFill>
                  <a:srgbClr val="990033"/>
                </a:solidFill>
                <a:latin typeface="Century Gothic" panose="020B0502020202020204" pitchFamily="34" charset="0"/>
              </a:rPr>
              <a:t>Have a watch of Joe Wicks PE videos on </a:t>
            </a:r>
            <a:r>
              <a:rPr lang="en-GB" dirty="0" err="1" smtClean="0">
                <a:solidFill>
                  <a:srgbClr val="990033"/>
                </a:solidFill>
                <a:latin typeface="Century Gothic" panose="020B0502020202020204" pitchFamily="34" charset="0"/>
              </a:rPr>
              <a:t>Youtube</a:t>
            </a:r>
            <a:endParaRPr lang="en-GB" dirty="0">
              <a:solidFill>
                <a:srgbClr val="990033"/>
              </a:solidFill>
              <a:latin typeface="Century Gothic" panose="020B0502020202020204" pitchFamily="34" charset="0"/>
            </a:endParaRPr>
          </a:p>
          <a:p>
            <a:pPr marL="285750" indent="-285750">
              <a:buFont typeface="Wingdings" panose="05000000000000000000" pitchFamily="2" charset="2"/>
              <a:buChar char="§"/>
            </a:pPr>
            <a:r>
              <a:rPr lang="en-GB" dirty="0" err="1" smtClean="0">
                <a:solidFill>
                  <a:srgbClr val="990033"/>
                </a:solidFill>
                <a:latin typeface="Century Gothic" panose="020B0502020202020204" pitchFamily="34" charset="0"/>
              </a:rPr>
              <a:t>Trampolining</a:t>
            </a:r>
            <a:r>
              <a:rPr lang="en-GB" dirty="0" smtClean="0">
                <a:solidFill>
                  <a:srgbClr val="990033"/>
                </a:solidFill>
                <a:latin typeface="Century Gothic" panose="020B0502020202020204" pitchFamily="34" charset="0"/>
              </a:rPr>
              <a:t> </a:t>
            </a:r>
            <a:r>
              <a:rPr lang="en-GB" dirty="0">
                <a:solidFill>
                  <a:srgbClr val="990033"/>
                </a:solidFill>
                <a:latin typeface="Century Gothic" panose="020B0502020202020204" pitchFamily="34" charset="0"/>
              </a:rPr>
              <a:t>– if you have one – learn how to somersault / different types of jumps </a:t>
            </a:r>
            <a:r>
              <a:rPr lang="en-GB" dirty="0" err="1" smtClean="0">
                <a:solidFill>
                  <a:srgbClr val="990033"/>
                </a:solidFill>
                <a:latin typeface="Century Gothic" panose="020B0502020202020204" pitchFamily="34" charset="0"/>
              </a:rPr>
              <a:t>etc</a:t>
            </a:r>
            <a:endParaRPr lang="en-GB" dirty="0">
              <a:solidFill>
                <a:srgbClr val="990033"/>
              </a:solidFill>
              <a:latin typeface="Century Gothic" panose="020B0502020202020204" pitchFamily="34" charset="0"/>
            </a:endParaRPr>
          </a:p>
          <a:p>
            <a:pPr marL="285750" indent="-285750">
              <a:buFont typeface="Wingdings" panose="05000000000000000000" pitchFamily="2" charset="2"/>
              <a:buChar char="§"/>
            </a:pPr>
            <a:r>
              <a:rPr lang="en-GB" dirty="0" smtClean="0">
                <a:solidFill>
                  <a:srgbClr val="990033"/>
                </a:solidFill>
                <a:latin typeface="Century Gothic" panose="020B0502020202020204" pitchFamily="34" charset="0"/>
              </a:rPr>
              <a:t>Walking </a:t>
            </a:r>
            <a:r>
              <a:rPr lang="en-GB" dirty="0">
                <a:solidFill>
                  <a:srgbClr val="990033"/>
                </a:solidFill>
                <a:latin typeface="Century Gothic" panose="020B0502020202020204" pitchFamily="34" charset="0"/>
              </a:rPr>
              <a:t>– keep track of how many walks you go on and for how </a:t>
            </a:r>
            <a:r>
              <a:rPr lang="en-GB" dirty="0" smtClean="0">
                <a:solidFill>
                  <a:srgbClr val="990033"/>
                </a:solidFill>
                <a:latin typeface="Century Gothic" panose="020B0502020202020204" pitchFamily="34" charset="0"/>
              </a:rPr>
              <a:t>long</a:t>
            </a:r>
          </a:p>
          <a:p>
            <a:pPr marL="285750" indent="-285750">
              <a:buFont typeface="Wingdings" panose="05000000000000000000" pitchFamily="2" charset="2"/>
              <a:buChar char="§"/>
            </a:pPr>
            <a:r>
              <a:rPr lang="en-GB" dirty="0" smtClean="0">
                <a:solidFill>
                  <a:srgbClr val="990033"/>
                </a:solidFill>
                <a:latin typeface="Century Gothic" panose="020B0502020202020204" pitchFamily="34" charset="0"/>
              </a:rPr>
              <a:t>Jogging</a:t>
            </a:r>
            <a:endParaRPr lang="en-GB" dirty="0">
              <a:solidFill>
                <a:srgbClr val="990033"/>
              </a:solidFill>
              <a:latin typeface="Century Gothic" panose="020B0502020202020204" pitchFamily="34" charset="0"/>
            </a:endParaRPr>
          </a:p>
          <a:p>
            <a:pPr marL="285750" indent="-285750">
              <a:buFont typeface="Wingdings" panose="05000000000000000000" pitchFamily="2" charset="2"/>
              <a:buChar char="§"/>
            </a:pPr>
            <a:r>
              <a:rPr lang="en-GB" dirty="0" smtClean="0">
                <a:solidFill>
                  <a:srgbClr val="990033"/>
                </a:solidFill>
                <a:latin typeface="Century Gothic" panose="020B0502020202020204" pitchFamily="34" charset="0"/>
              </a:rPr>
              <a:t>Cycling – speed challenge</a:t>
            </a:r>
          </a:p>
          <a:p>
            <a:pPr marL="285750" indent="-285750">
              <a:buFont typeface="Wingdings" panose="05000000000000000000" pitchFamily="2" charset="2"/>
              <a:buChar char="§"/>
            </a:pPr>
            <a:r>
              <a:rPr lang="en-GB" dirty="0" smtClean="0">
                <a:solidFill>
                  <a:srgbClr val="990033"/>
                </a:solidFill>
                <a:latin typeface="Century Gothic" panose="020B0502020202020204" pitchFamily="34" charset="0"/>
              </a:rPr>
              <a:t>Working out online / Wii fit</a:t>
            </a:r>
          </a:p>
          <a:p>
            <a:pPr marL="285750" indent="-285750">
              <a:buFont typeface="Wingdings" panose="05000000000000000000" pitchFamily="2" charset="2"/>
              <a:buChar char="§"/>
            </a:pPr>
            <a:r>
              <a:rPr lang="en-GB" dirty="0" smtClean="0">
                <a:solidFill>
                  <a:srgbClr val="990033"/>
                </a:solidFill>
                <a:latin typeface="Century Gothic" panose="020B0502020202020204" pitchFamily="34" charset="0"/>
              </a:rPr>
              <a:t>Dancing –</a:t>
            </a:r>
            <a:r>
              <a:rPr lang="en-GB" dirty="0" err="1" smtClean="0">
                <a:solidFill>
                  <a:srgbClr val="990033"/>
                </a:solidFill>
                <a:latin typeface="Century Gothic" panose="020B0502020202020204" pitchFamily="34" charset="0"/>
              </a:rPr>
              <a:t>Youtube</a:t>
            </a:r>
            <a:r>
              <a:rPr lang="en-GB" dirty="0" smtClean="0">
                <a:solidFill>
                  <a:srgbClr val="990033"/>
                </a:solidFill>
                <a:latin typeface="Century Gothic" panose="020B0502020202020204" pitchFamily="34" charset="0"/>
              </a:rPr>
              <a:t> </a:t>
            </a:r>
            <a:r>
              <a:rPr lang="en-GB" dirty="0">
                <a:solidFill>
                  <a:srgbClr val="990033"/>
                </a:solidFill>
                <a:latin typeface="Century Gothic" panose="020B0502020202020204" pitchFamily="34" charset="0"/>
              </a:rPr>
              <a:t>with </a:t>
            </a:r>
            <a:r>
              <a:rPr lang="en-GB" dirty="0" err="1">
                <a:solidFill>
                  <a:srgbClr val="990033"/>
                </a:solidFill>
                <a:latin typeface="Century Gothic" panose="020B0502020202020204" pitchFamily="34" charset="0"/>
              </a:rPr>
              <a:t>Otimabuise</a:t>
            </a:r>
            <a:r>
              <a:rPr lang="en-GB" dirty="0">
                <a:solidFill>
                  <a:srgbClr val="990033"/>
                </a:solidFill>
                <a:latin typeface="Century Gothic" panose="020B0502020202020204" pitchFamily="34" charset="0"/>
              </a:rPr>
              <a:t>,  or Online Zumba </a:t>
            </a:r>
            <a:r>
              <a:rPr lang="en-GB" dirty="0" smtClean="0">
                <a:solidFill>
                  <a:srgbClr val="990033"/>
                </a:solidFill>
                <a:latin typeface="Century Gothic" panose="020B0502020202020204" pitchFamily="34" charset="0"/>
              </a:rPr>
              <a:t>activities</a:t>
            </a:r>
          </a:p>
          <a:p>
            <a:pPr marL="285750" indent="-285750">
              <a:buFont typeface="Wingdings" panose="05000000000000000000" pitchFamily="2" charset="2"/>
              <a:buChar char="§"/>
            </a:pPr>
            <a:r>
              <a:rPr lang="en-GB" dirty="0" smtClean="0">
                <a:solidFill>
                  <a:srgbClr val="990033"/>
                </a:solidFill>
                <a:latin typeface="Century Gothic" panose="020B0502020202020204" pitchFamily="34" charset="0"/>
              </a:rPr>
              <a:t>Yoga </a:t>
            </a:r>
            <a:r>
              <a:rPr lang="en-GB" dirty="0">
                <a:solidFill>
                  <a:srgbClr val="990033"/>
                </a:solidFill>
                <a:latin typeface="Century Gothic" panose="020B0502020202020204" pitchFamily="34" charset="0"/>
              </a:rPr>
              <a:t>(Yoga with </a:t>
            </a:r>
            <a:r>
              <a:rPr lang="en-GB" dirty="0" smtClean="0">
                <a:solidFill>
                  <a:srgbClr val="990033"/>
                </a:solidFill>
                <a:latin typeface="Century Gothic" panose="020B0502020202020204" pitchFamily="34" charset="0"/>
              </a:rPr>
              <a:t>Adrian or the ‘Down Dog’ app )</a:t>
            </a:r>
          </a:p>
          <a:p>
            <a:pPr marL="285750" indent="-285750">
              <a:buFont typeface="Wingdings" panose="05000000000000000000" pitchFamily="2" charset="2"/>
              <a:buChar char="§"/>
            </a:pPr>
            <a:r>
              <a:rPr lang="en-GB" dirty="0" smtClean="0">
                <a:solidFill>
                  <a:srgbClr val="990033"/>
                </a:solidFill>
                <a:latin typeface="Century Gothic" panose="020B0502020202020204" pitchFamily="34" charset="0"/>
              </a:rPr>
              <a:t>Fitness challenges with your friends, </a:t>
            </a:r>
            <a:r>
              <a:rPr lang="en-GB" dirty="0" err="1">
                <a:solidFill>
                  <a:srgbClr val="990033"/>
                </a:solidFill>
                <a:latin typeface="Century Gothic" panose="020B0502020202020204" pitchFamily="34" charset="0"/>
              </a:rPr>
              <a:t>eg</a:t>
            </a:r>
            <a:r>
              <a:rPr lang="en-GB" dirty="0">
                <a:solidFill>
                  <a:srgbClr val="990033"/>
                </a:solidFill>
                <a:latin typeface="Century Gothic" panose="020B0502020202020204" pitchFamily="34" charset="0"/>
              </a:rPr>
              <a:t> 100 press ups, 100 sit ups </a:t>
            </a:r>
            <a:r>
              <a:rPr lang="en-GB" dirty="0" err="1" smtClean="0">
                <a:solidFill>
                  <a:srgbClr val="990033"/>
                </a:solidFill>
                <a:latin typeface="Century Gothic" panose="020B0502020202020204" pitchFamily="34" charset="0"/>
              </a:rPr>
              <a:t>etc</a:t>
            </a:r>
            <a:endParaRPr lang="en-GB" dirty="0">
              <a:solidFill>
                <a:srgbClr val="990033"/>
              </a:solidFill>
              <a:latin typeface="Century Gothic" panose="020B0502020202020204" pitchFamily="34" charset="0"/>
            </a:endParaRPr>
          </a:p>
          <a:p>
            <a:pPr marL="285750" indent="-285750">
              <a:buFont typeface="Wingdings" panose="05000000000000000000" pitchFamily="2" charset="2"/>
              <a:buChar char="§"/>
            </a:pPr>
            <a:r>
              <a:rPr lang="en-GB" dirty="0" smtClean="0">
                <a:solidFill>
                  <a:srgbClr val="990033"/>
                </a:solidFill>
                <a:latin typeface="Century Gothic" panose="020B0502020202020204" pitchFamily="34" charset="0"/>
              </a:rPr>
              <a:t>Sports </a:t>
            </a:r>
            <a:r>
              <a:rPr lang="en-GB" dirty="0">
                <a:solidFill>
                  <a:srgbClr val="990033"/>
                </a:solidFill>
                <a:latin typeface="Century Gothic" panose="020B0502020202020204" pitchFamily="34" charset="0"/>
              </a:rPr>
              <a:t>skills – </a:t>
            </a:r>
            <a:r>
              <a:rPr lang="en-GB" dirty="0" err="1">
                <a:solidFill>
                  <a:srgbClr val="990033"/>
                </a:solidFill>
                <a:latin typeface="Century Gothic" panose="020B0502020202020204" pitchFamily="34" charset="0"/>
              </a:rPr>
              <a:t>keepy</a:t>
            </a:r>
            <a:r>
              <a:rPr lang="en-GB" dirty="0">
                <a:solidFill>
                  <a:srgbClr val="990033"/>
                </a:solidFill>
                <a:latin typeface="Century Gothic" panose="020B0502020202020204" pitchFamily="34" charset="0"/>
              </a:rPr>
              <a:t> </a:t>
            </a:r>
            <a:r>
              <a:rPr lang="en-GB" dirty="0" err="1">
                <a:solidFill>
                  <a:srgbClr val="990033"/>
                </a:solidFill>
                <a:latin typeface="Century Gothic" panose="020B0502020202020204" pitchFamily="34" charset="0"/>
              </a:rPr>
              <a:t>uppies</a:t>
            </a:r>
            <a:r>
              <a:rPr lang="en-GB" dirty="0">
                <a:solidFill>
                  <a:srgbClr val="990033"/>
                </a:solidFill>
                <a:latin typeface="Century Gothic" panose="020B0502020202020204" pitchFamily="34" charset="0"/>
              </a:rPr>
              <a:t> / shooting baskets </a:t>
            </a:r>
            <a:r>
              <a:rPr lang="en-GB" dirty="0" err="1">
                <a:solidFill>
                  <a:srgbClr val="990033"/>
                </a:solidFill>
                <a:latin typeface="Century Gothic" panose="020B0502020202020204" pitchFamily="34" charset="0"/>
              </a:rPr>
              <a:t>etc</a:t>
            </a:r>
            <a:endParaRPr lang="en-GB" dirty="0">
              <a:solidFill>
                <a:srgbClr val="990033"/>
              </a:solidFill>
              <a:latin typeface="Century Gothic" panose="020B0502020202020204" pitchFamily="34" charset="0"/>
            </a:endParaRPr>
          </a:p>
        </p:txBody>
      </p:sp>
      <p:sp>
        <p:nvSpPr>
          <p:cNvPr id="5" name="Title 1"/>
          <p:cNvSpPr txBox="1">
            <a:spLocks/>
          </p:cNvSpPr>
          <p:nvPr/>
        </p:nvSpPr>
        <p:spPr>
          <a:xfrm>
            <a:off x="540913" y="609600"/>
            <a:ext cx="11153104" cy="1356360"/>
          </a:xfrm>
          <a:prstGeom prst="rect">
            <a:avLst/>
          </a:prstGeom>
          <a:solidFill>
            <a:srgbClr val="D4E3EC"/>
          </a:solidFill>
        </p:spPr>
        <p:txBody>
          <a:bodyPr vert="horz" lIns="91440" tIns="45720" rIns="91440" bIns="45720" rtlCol="0" anchor="ctr">
            <a:normAutofit/>
          </a:bodyPr>
          <a:lstStyle>
            <a:lvl1pPr algn="l" defTabSz="914411" rtl="0" eaLnBrk="1" latinLnBrk="0" hangingPunct="1">
              <a:lnSpc>
                <a:spcPct val="90000"/>
              </a:lnSpc>
              <a:spcBef>
                <a:spcPct val="0"/>
              </a:spcBef>
              <a:buNone/>
              <a:defRPr sz="4400" kern="1200">
                <a:solidFill>
                  <a:schemeClr val="tx2"/>
                </a:solidFill>
                <a:latin typeface="+mj-lt"/>
                <a:ea typeface="+mj-ea"/>
                <a:cs typeface="+mj-cs"/>
              </a:defRPr>
            </a:lvl1pPr>
          </a:lstStyle>
          <a:p>
            <a:pPr algn="ctr"/>
            <a:r>
              <a:rPr lang="en-GB" b="1" dirty="0" smtClean="0">
                <a:ln>
                  <a:solidFill>
                    <a:sysClr val="windowText" lastClr="000000"/>
                  </a:solidFill>
                </a:ln>
                <a:solidFill>
                  <a:srgbClr val="990033"/>
                </a:solidFill>
                <a:latin typeface="Century Gothic" panose="020B0502020202020204" pitchFamily="34" charset="0"/>
              </a:rPr>
              <a:t>Getting Active!</a:t>
            </a:r>
            <a:endParaRPr lang="en-GB" b="1" dirty="0">
              <a:ln>
                <a:solidFill>
                  <a:sysClr val="windowText" lastClr="000000"/>
                </a:solidFill>
              </a:ln>
              <a:solidFill>
                <a:srgbClr val="990033"/>
              </a:solidFill>
              <a:latin typeface="Century Gothic" panose="020B0502020202020204" pitchFamily="34" charset="0"/>
            </a:endParaRPr>
          </a:p>
        </p:txBody>
      </p:sp>
      <p:pic>
        <p:nvPicPr>
          <p:cNvPr id="1026" name="Picture 2" descr="Get Active Fundy on Twitter: &quot;Great opportunity! https://t.co ..."/>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03478" y="4136572"/>
            <a:ext cx="3617101" cy="25030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ctive Cities: Tomorrow's pathway to healthy lifestyles"/>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27723"/>
          <a:stretch/>
        </p:blipFill>
        <p:spPr bwMode="auto">
          <a:xfrm>
            <a:off x="657027" y="760439"/>
            <a:ext cx="2594173" cy="10546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4">
            <a:clrChange>
              <a:clrFrom>
                <a:srgbClr val="FFFFFF"/>
              </a:clrFrom>
              <a:clrTo>
                <a:srgbClr val="FFFFFF">
                  <a:alpha val="0"/>
                </a:srgbClr>
              </a:clrTo>
            </a:clrChange>
          </a:blip>
          <a:srcRect l="65412" t="46107" r="26944" b="35691"/>
          <a:stretch/>
        </p:blipFill>
        <p:spPr>
          <a:xfrm>
            <a:off x="10616610" y="609600"/>
            <a:ext cx="994611" cy="1331495"/>
          </a:xfrm>
          <a:prstGeom prst="rect">
            <a:avLst/>
          </a:prstGeom>
        </p:spPr>
      </p:pic>
    </p:spTree>
    <p:extLst>
      <p:ext uri="{BB962C8B-B14F-4D97-AF65-F5344CB8AC3E}">
        <p14:creationId xmlns:p14="http://schemas.microsoft.com/office/powerpoint/2010/main" val="57679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a:t>
            </a:r>
            <a:endParaRPr lang="en-GB" dirty="0"/>
          </a:p>
        </p:txBody>
      </p:sp>
      <p:sp>
        <p:nvSpPr>
          <p:cNvPr id="5" name="Title 1"/>
          <p:cNvSpPr txBox="1">
            <a:spLocks/>
          </p:cNvSpPr>
          <p:nvPr/>
        </p:nvSpPr>
        <p:spPr>
          <a:xfrm>
            <a:off x="540913" y="609600"/>
            <a:ext cx="11153104" cy="1356360"/>
          </a:xfrm>
          <a:prstGeom prst="rect">
            <a:avLst/>
          </a:prstGeom>
          <a:solidFill>
            <a:srgbClr val="D4E3EC"/>
          </a:solidFill>
        </p:spPr>
        <p:txBody>
          <a:bodyPr vert="horz" lIns="91440" tIns="45720" rIns="91440" bIns="45720" rtlCol="0" anchor="ctr">
            <a:normAutofit/>
          </a:bodyPr>
          <a:lstStyle>
            <a:lvl1pPr algn="l" defTabSz="914411" rtl="0" eaLnBrk="1" latinLnBrk="0" hangingPunct="1">
              <a:lnSpc>
                <a:spcPct val="90000"/>
              </a:lnSpc>
              <a:spcBef>
                <a:spcPct val="0"/>
              </a:spcBef>
              <a:buNone/>
              <a:defRPr sz="4400" kern="1200">
                <a:solidFill>
                  <a:schemeClr val="tx2"/>
                </a:solidFill>
                <a:latin typeface="+mj-lt"/>
                <a:ea typeface="+mj-ea"/>
                <a:cs typeface="+mj-cs"/>
              </a:defRPr>
            </a:lvl1pPr>
          </a:lstStyle>
          <a:p>
            <a:pPr algn="ctr"/>
            <a:r>
              <a:rPr lang="en-GB" b="1" dirty="0" smtClean="0">
                <a:ln>
                  <a:solidFill>
                    <a:sysClr val="windowText" lastClr="000000"/>
                  </a:solidFill>
                </a:ln>
                <a:solidFill>
                  <a:srgbClr val="990033"/>
                </a:solidFill>
                <a:latin typeface="Century Gothic" panose="020B0502020202020204" pitchFamily="34" charset="0"/>
              </a:rPr>
              <a:t>Why Reading Matters</a:t>
            </a:r>
            <a:endParaRPr lang="en-GB" b="1" dirty="0">
              <a:ln>
                <a:solidFill>
                  <a:sysClr val="windowText" lastClr="000000"/>
                </a:solidFill>
              </a:ln>
              <a:solidFill>
                <a:srgbClr val="990033"/>
              </a:solidFill>
              <a:latin typeface="Century Gothic" panose="020B0502020202020204" pitchFamily="34" charset="0"/>
            </a:endParaRPr>
          </a:p>
        </p:txBody>
      </p:sp>
      <p:pic>
        <p:nvPicPr>
          <p:cNvPr id="9220" name="Picture 4" descr="Book Logo Vector Images (over 42,000)"/>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232" t="28038" r="53432" b="30514"/>
          <a:stretch/>
        </p:blipFill>
        <p:spPr bwMode="auto">
          <a:xfrm>
            <a:off x="540913" y="609600"/>
            <a:ext cx="1244344" cy="134310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hlinkClick r:id="rId3"/>
          </p:cNvPr>
          <p:cNvSpPr/>
          <p:nvPr/>
        </p:nvSpPr>
        <p:spPr>
          <a:xfrm>
            <a:off x="540913" y="5521580"/>
            <a:ext cx="11153105" cy="834740"/>
          </a:xfrm>
          <a:prstGeom prst="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3" name="TextBox 12">
            <a:hlinkClick r:id="rId3"/>
          </p:cNvPr>
          <p:cNvSpPr txBox="1"/>
          <p:nvPr/>
        </p:nvSpPr>
        <p:spPr>
          <a:xfrm>
            <a:off x="604189" y="5641280"/>
            <a:ext cx="11089828" cy="584775"/>
          </a:xfrm>
          <a:prstGeom prst="rect">
            <a:avLst/>
          </a:prstGeom>
          <a:noFill/>
        </p:spPr>
        <p:txBody>
          <a:bodyPr wrap="square" rtlCol="0">
            <a:spAutoFit/>
          </a:bodyPr>
          <a:lstStyle/>
          <a:p>
            <a:pPr algn="ctr"/>
            <a:r>
              <a:rPr lang="en-GB" sz="1600" dirty="0" smtClean="0">
                <a:latin typeface="Century Gothic" panose="020B0502020202020204" pitchFamily="34" charset="0"/>
              </a:rPr>
              <a:t>Click on this button, scroll down to the bottom of the page and under the heading “</a:t>
            </a:r>
            <a:r>
              <a:rPr lang="en-GB" sz="1600" b="1" dirty="0">
                <a:latin typeface="Century Gothic" panose="020B0502020202020204" pitchFamily="34" charset="0"/>
              </a:rPr>
              <a:t>Moving on after St </a:t>
            </a:r>
            <a:r>
              <a:rPr lang="en-GB" sz="1600" b="1" dirty="0" smtClean="0">
                <a:latin typeface="Century Gothic" panose="020B0502020202020204" pitchFamily="34" charset="0"/>
              </a:rPr>
              <a:t>Michael's”</a:t>
            </a:r>
            <a:r>
              <a:rPr lang="en-GB" sz="1600" dirty="0" smtClean="0">
                <a:latin typeface="Century Gothic" panose="020B0502020202020204" pitchFamily="34" charset="0"/>
              </a:rPr>
              <a:t> click the ‘</a:t>
            </a:r>
            <a:r>
              <a:rPr lang="en-GB" sz="1600" b="1" dirty="0" smtClean="0">
                <a:latin typeface="Century Gothic" panose="020B0502020202020204" pitchFamily="34" charset="0"/>
              </a:rPr>
              <a:t>Upper School Recommended Reading List</a:t>
            </a:r>
            <a:r>
              <a:rPr lang="en-GB" sz="1600" dirty="0" smtClean="0">
                <a:latin typeface="Century Gothic" panose="020B0502020202020204" pitchFamily="34" charset="0"/>
              </a:rPr>
              <a:t>’ document. </a:t>
            </a:r>
            <a:endParaRPr lang="en-GB" sz="1600" b="1" dirty="0">
              <a:latin typeface="Century Gothic" panose="020B0502020202020204" pitchFamily="34" charset="0"/>
            </a:endParaRPr>
          </a:p>
        </p:txBody>
      </p:sp>
      <p:pic>
        <p:nvPicPr>
          <p:cNvPr id="3" name="Picture 2"/>
          <p:cNvPicPr>
            <a:picLocks noChangeAspect="1"/>
          </p:cNvPicPr>
          <p:nvPr/>
        </p:nvPicPr>
        <p:blipFill>
          <a:blip r:embed="rId4"/>
          <a:stretch>
            <a:fillRect/>
          </a:stretch>
        </p:blipFill>
        <p:spPr>
          <a:xfrm>
            <a:off x="5769842" y="2064580"/>
            <a:ext cx="5833418" cy="3412340"/>
          </a:xfrm>
          <a:prstGeom prst="rect">
            <a:avLst/>
          </a:prstGeom>
        </p:spPr>
      </p:pic>
      <p:pic>
        <p:nvPicPr>
          <p:cNvPr id="9228" name="Picture 12" descr="Reading Icons - Free Download, PNG and 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82634" y="3886006"/>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6">
            <a:clrChange>
              <a:clrFrom>
                <a:srgbClr val="FFFFFF"/>
              </a:clrFrom>
              <a:clrTo>
                <a:srgbClr val="FFFFFF">
                  <a:alpha val="0"/>
                </a:srgbClr>
              </a:clrTo>
            </a:clrChange>
          </a:blip>
          <a:srcRect l="41118" t="40439" r="49861" b="36913"/>
          <a:stretch/>
        </p:blipFill>
        <p:spPr>
          <a:xfrm>
            <a:off x="10672004" y="626195"/>
            <a:ext cx="931256" cy="1314522"/>
          </a:xfrm>
          <a:prstGeom prst="rect">
            <a:avLst/>
          </a:prstGeom>
        </p:spPr>
      </p:pic>
      <p:sp>
        <p:nvSpPr>
          <p:cNvPr id="10" name="Rectangle 9"/>
          <p:cNvSpPr/>
          <p:nvPr/>
        </p:nvSpPr>
        <p:spPr>
          <a:xfrm>
            <a:off x="540912" y="2055727"/>
            <a:ext cx="5228929" cy="3376532"/>
          </a:xfrm>
          <a:prstGeom prst="rect">
            <a:avLst/>
          </a:prstGeom>
          <a:solidFill>
            <a:schemeClr val="bg1">
              <a:lumMod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smtClean="0">
                <a:solidFill>
                  <a:schemeClr val="tx1"/>
                </a:solidFill>
              </a:rPr>
              <a:t>At St Michael’s we know how important reading is and the huge positive effect it can have on your knowledge, understanding of the world and wellbeing.</a:t>
            </a:r>
          </a:p>
          <a:p>
            <a:r>
              <a:rPr lang="en-GB" dirty="0">
                <a:solidFill>
                  <a:schemeClr val="tx1"/>
                </a:solidFill>
              </a:rPr>
              <a:t>R</a:t>
            </a:r>
            <a:r>
              <a:rPr lang="en-GB" dirty="0" smtClean="0">
                <a:solidFill>
                  <a:schemeClr val="tx1"/>
                </a:solidFill>
              </a:rPr>
              <a:t>eading is not just about you being more successful academically. Reading regularly and widely (whether that be fiction, the classics, poetry, non-fiction, newspapers or blogs) will in turn improve your creativity, emotional intelligence and compassion, as well as improving your general knowledge (helpful in those zoom quizzes!) and awareness of other cultures and traditions.</a:t>
            </a:r>
          </a:p>
          <a:p>
            <a:endParaRPr lang="en-GB" dirty="0">
              <a:solidFill>
                <a:schemeClr val="tx1"/>
              </a:solidFill>
            </a:endParaRPr>
          </a:p>
        </p:txBody>
      </p:sp>
    </p:spTree>
    <p:extLst>
      <p:ext uri="{BB962C8B-B14F-4D97-AF65-F5344CB8AC3E}">
        <p14:creationId xmlns:p14="http://schemas.microsoft.com/office/powerpoint/2010/main" val="2407757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a:t>
            </a:r>
            <a:endParaRPr lang="en-GB" dirty="0"/>
          </a:p>
        </p:txBody>
      </p:sp>
      <p:sp>
        <p:nvSpPr>
          <p:cNvPr id="5" name="Title 1"/>
          <p:cNvSpPr txBox="1">
            <a:spLocks/>
          </p:cNvSpPr>
          <p:nvPr/>
        </p:nvSpPr>
        <p:spPr>
          <a:xfrm>
            <a:off x="540913" y="609600"/>
            <a:ext cx="11153104" cy="1356360"/>
          </a:xfrm>
          <a:prstGeom prst="rect">
            <a:avLst/>
          </a:prstGeom>
          <a:solidFill>
            <a:srgbClr val="D4E3EC"/>
          </a:solidFill>
        </p:spPr>
        <p:txBody>
          <a:bodyPr vert="horz" lIns="91440" tIns="45720" rIns="91440" bIns="45720" rtlCol="0" anchor="ctr">
            <a:normAutofit/>
          </a:bodyPr>
          <a:lstStyle>
            <a:lvl1pPr algn="l" defTabSz="914411" rtl="0" eaLnBrk="1" latinLnBrk="0" hangingPunct="1">
              <a:lnSpc>
                <a:spcPct val="90000"/>
              </a:lnSpc>
              <a:spcBef>
                <a:spcPct val="0"/>
              </a:spcBef>
              <a:buNone/>
              <a:defRPr sz="4400" kern="1200">
                <a:solidFill>
                  <a:schemeClr val="tx2"/>
                </a:solidFill>
                <a:latin typeface="+mj-lt"/>
                <a:ea typeface="+mj-ea"/>
                <a:cs typeface="+mj-cs"/>
              </a:defRPr>
            </a:lvl1pPr>
          </a:lstStyle>
          <a:p>
            <a:pPr algn="ctr"/>
            <a:r>
              <a:rPr lang="en-GB" b="1" dirty="0" smtClean="0">
                <a:ln>
                  <a:solidFill>
                    <a:sysClr val="windowText" lastClr="000000"/>
                  </a:solidFill>
                </a:ln>
                <a:solidFill>
                  <a:srgbClr val="990033"/>
                </a:solidFill>
                <a:latin typeface="Century Gothic" panose="020B0502020202020204" pitchFamily="34" charset="0"/>
              </a:rPr>
              <a:t>Reading Recommendations</a:t>
            </a:r>
            <a:endParaRPr lang="en-GB" b="1" dirty="0">
              <a:ln>
                <a:solidFill>
                  <a:sysClr val="windowText" lastClr="000000"/>
                </a:solidFill>
              </a:ln>
              <a:solidFill>
                <a:srgbClr val="990033"/>
              </a:solidFill>
              <a:latin typeface="Century Gothic" panose="020B0502020202020204" pitchFamily="34" charset="0"/>
            </a:endParaRPr>
          </a:p>
        </p:txBody>
      </p:sp>
      <p:pic>
        <p:nvPicPr>
          <p:cNvPr id="9220" name="Picture 4" descr="Book Logo Vector Images (over 42,000)"/>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232" t="28038" r="53432" b="30514"/>
          <a:stretch/>
        </p:blipFill>
        <p:spPr bwMode="auto">
          <a:xfrm>
            <a:off x="540913" y="609600"/>
            <a:ext cx="1244344" cy="134310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8101778" y="4385493"/>
            <a:ext cx="3573216" cy="2057029"/>
          </a:xfrm>
          <a:prstGeom prst="rect">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u="sng" dirty="0">
                <a:solidFill>
                  <a:schemeClr val="tx1"/>
                </a:solidFill>
              </a:rPr>
              <a:t>Books that will scare you</a:t>
            </a:r>
            <a:endParaRPr lang="en-GB" sz="1500" dirty="0">
              <a:solidFill>
                <a:schemeClr val="tx1"/>
              </a:solidFill>
            </a:endParaRPr>
          </a:p>
          <a:p>
            <a:pPr marL="285750" indent="-285750">
              <a:buFont typeface="Wingdings" panose="05000000000000000000" pitchFamily="2" charset="2"/>
              <a:buChar char="§"/>
            </a:pPr>
            <a:r>
              <a:rPr lang="en-GB" sz="1400" dirty="0">
                <a:solidFill>
                  <a:schemeClr val="tx1"/>
                </a:solidFill>
              </a:rPr>
              <a:t>Frozen Charlotte by Alex Bell</a:t>
            </a:r>
          </a:p>
          <a:p>
            <a:pPr marL="285750" indent="-285750">
              <a:buFont typeface="Wingdings" panose="05000000000000000000" pitchFamily="2" charset="2"/>
              <a:buChar char="§"/>
            </a:pPr>
            <a:r>
              <a:rPr lang="en-GB" sz="1400" dirty="0">
                <a:solidFill>
                  <a:schemeClr val="tx1"/>
                </a:solidFill>
              </a:rPr>
              <a:t>Fir by Sharon Gosling</a:t>
            </a:r>
          </a:p>
          <a:p>
            <a:pPr marL="285750" indent="-285750">
              <a:buFont typeface="Wingdings" panose="05000000000000000000" pitchFamily="2" charset="2"/>
              <a:buChar char="§"/>
            </a:pPr>
            <a:r>
              <a:rPr lang="en-GB" sz="1400" dirty="0">
                <a:solidFill>
                  <a:schemeClr val="tx1"/>
                </a:solidFill>
              </a:rPr>
              <a:t>Cold Bath Street by A.J. Hartley</a:t>
            </a:r>
          </a:p>
          <a:p>
            <a:pPr marL="285750" indent="-285750">
              <a:buFont typeface="Wingdings" panose="05000000000000000000" pitchFamily="2" charset="2"/>
              <a:buChar char="§"/>
            </a:pPr>
            <a:r>
              <a:rPr lang="en-GB" sz="1400" dirty="0">
                <a:solidFill>
                  <a:schemeClr val="tx1"/>
                </a:solidFill>
              </a:rPr>
              <a:t>Beyond by Graham McNamee</a:t>
            </a:r>
          </a:p>
          <a:p>
            <a:pPr marL="285750" indent="-285750">
              <a:buFont typeface="Wingdings" panose="05000000000000000000" pitchFamily="2" charset="2"/>
              <a:buChar char="§"/>
            </a:pPr>
            <a:r>
              <a:rPr lang="en-GB" sz="1400" dirty="0">
                <a:solidFill>
                  <a:schemeClr val="tx1"/>
                </a:solidFill>
              </a:rPr>
              <a:t>1984 by George Orwell</a:t>
            </a:r>
          </a:p>
          <a:p>
            <a:pPr marL="285750" indent="-285750">
              <a:buFont typeface="Wingdings" panose="05000000000000000000" pitchFamily="2" charset="2"/>
              <a:buChar char="§"/>
            </a:pPr>
            <a:r>
              <a:rPr lang="en-GB" sz="1400" dirty="0">
                <a:solidFill>
                  <a:schemeClr val="tx1"/>
                </a:solidFill>
              </a:rPr>
              <a:t>Lord Loss by Darren Shan</a:t>
            </a:r>
          </a:p>
          <a:p>
            <a:pPr marL="285750" indent="-285750">
              <a:buFont typeface="Wingdings" panose="05000000000000000000" pitchFamily="2" charset="2"/>
              <a:buChar char="§"/>
            </a:pPr>
            <a:r>
              <a:rPr lang="en-GB" sz="1400" dirty="0">
                <a:solidFill>
                  <a:schemeClr val="tx1"/>
                </a:solidFill>
              </a:rPr>
              <a:t>City of Ghosts by Victoria </a:t>
            </a:r>
            <a:r>
              <a:rPr lang="en-GB" sz="1400" dirty="0" smtClean="0">
                <a:solidFill>
                  <a:schemeClr val="tx1"/>
                </a:solidFill>
              </a:rPr>
              <a:t>Schwab</a:t>
            </a:r>
          </a:p>
          <a:p>
            <a:endParaRPr lang="en-GB" sz="1400" dirty="0">
              <a:solidFill>
                <a:schemeClr val="tx1"/>
              </a:solidFill>
            </a:endParaRPr>
          </a:p>
        </p:txBody>
      </p:sp>
      <p:sp>
        <p:nvSpPr>
          <p:cNvPr id="19" name="Rectangle 18"/>
          <p:cNvSpPr/>
          <p:nvPr/>
        </p:nvSpPr>
        <p:spPr>
          <a:xfrm>
            <a:off x="4217935" y="2119186"/>
            <a:ext cx="3780036" cy="2057029"/>
          </a:xfrm>
          <a:prstGeom prst="rect">
            <a:avLst/>
          </a:prstGeom>
          <a:solidFill>
            <a:srgbClr val="99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u="sng" dirty="0">
                <a:solidFill>
                  <a:schemeClr val="tx1"/>
                </a:solidFill>
              </a:rPr>
              <a:t>Books that will teach you about love</a:t>
            </a:r>
            <a:endParaRPr lang="en-GB" sz="1500" dirty="0">
              <a:solidFill>
                <a:schemeClr val="tx1"/>
              </a:solidFill>
            </a:endParaRPr>
          </a:p>
          <a:p>
            <a:pPr marL="285750" indent="-285750">
              <a:buFont typeface="Wingdings" panose="05000000000000000000" pitchFamily="2" charset="2"/>
              <a:buChar char="§"/>
            </a:pPr>
            <a:r>
              <a:rPr lang="en-GB" sz="1400" dirty="0">
                <a:solidFill>
                  <a:schemeClr val="tx1"/>
                </a:solidFill>
              </a:rPr>
              <a:t>Diary of a Young Girl by Anne Frank</a:t>
            </a:r>
          </a:p>
          <a:p>
            <a:pPr marL="285750" indent="-285750">
              <a:buFont typeface="Wingdings" panose="05000000000000000000" pitchFamily="2" charset="2"/>
              <a:buChar char="§"/>
            </a:pPr>
            <a:r>
              <a:rPr lang="en-GB" sz="1400" dirty="0">
                <a:solidFill>
                  <a:schemeClr val="tx1"/>
                </a:solidFill>
              </a:rPr>
              <a:t>To all the Boys I’ve Loved Before by Jenny Han</a:t>
            </a:r>
          </a:p>
          <a:p>
            <a:pPr marL="285750" indent="-285750">
              <a:buFont typeface="Wingdings" panose="05000000000000000000" pitchFamily="2" charset="2"/>
              <a:buChar char="§"/>
            </a:pPr>
            <a:r>
              <a:rPr lang="en-GB" sz="1400" dirty="0">
                <a:solidFill>
                  <a:schemeClr val="tx1"/>
                </a:solidFill>
              </a:rPr>
              <a:t>Love at Second Sight</a:t>
            </a:r>
            <a:r>
              <a:rPr lang="en-GB" sz="1400" b="1" dirty="0">
                <a:solidFill>
                  <a:schemeClr val="tx1"/>
                </a:solidFill>
              </a:rPr>
              <a:t> </a:t>
            </a:r>
            <a:r>
              <a:rPr lang="en-GB" sz="1400" dirty="0">
                <a:solidFill>
                  <a:schemeClr val="tx1"/>
                </a:solidFill>
              </a:rPr>
              <a:t>by Cathy Hopkins</a:t>
            </a:r>
          </a:p>
          <a:p>
            <a:pPr marL="285750" indent="-285750">
              <a:buFont typeface="Wingdings" panose="05000000000000000000" pitchFamily="2" charset="2"/>
              <a:buChar char="§"/>
            </a:pPr>
            <a:r>
              <a:rPr lang="en-GB" sz="1400" dirty="0">
                <a:solidFill>
                  <a:schemeClr val="tx1"/>
                </a:solidFill>
              </a:rPr>
              <a:t>The Next Together by Lauren James</a:t>
            </a:r>
          </a:p>
          <a:p>
            <a:pPr marL="285750" indent="-285750">
              <a:buFont typeface="Wingdings" panose="05000000000000000000" pitchFamily="2" charset="2"/>
              <a:buChar char="§"/>
            </a:pPr>
            <a:r>
              <a:rPr lang="en-GB" sz="1400" dirty="0" smtClean="0">
                <a:solidFill>
                  <a:schemeClr val="tx1"/>
                </a:solidFill>
              </a:rPr>
              <a:t>Instructions </a:t>
            </a:r>
            <a:r>
              <a:rPr lang="en-GB" sz="1400" dirty="0">
                <a:solidFill>
                  <a:schemeClr val="tx1"/>
                </a:solidFill>
              </a:rPr>
              <a:t>for a </a:t>
            </a:r>
            <a:r>
              <a:rPr lang="en-GB" sz="1400" dirty="0" err="1">
                <a:solidFill>
                  <a:schemeClr val="tx1"/>
                </a:solidFill>
              </a:rPr>
              <a:t>Secondhand</a:t>
            </a:r>
            <a:r>
              <a:rPr lang="en-GB" sz="1400" dirty="0">
                <a:solidFill>
                  <a:schemeClr val="tx1"/>
                </a:solidFill>
              </a:rPr>
              <a:t> Heart by Jill </a:t>
            </a:r>
            <a:r>
              <a:rPr lang="en-GB" sz="1400" dirty="0" smtClean="0">
                <a:solidFill>
                  <a:schemeClr val="tx1"/>
                </a:solidFill>
              </a:rPr>
              <a:t>Murray</a:t>
            </a:r>
          </a:p>
          <a:p>
            <a:pPr marL="285750" indent="-285750">
              <a:buFont typeface="Wingdings" panose="05000000000000000000" pitchFamily="2" charset="2"/>
              <a:buChar char="§"/>
            </a:pPr>
            <a:endParaRPr lang="en-GB" sz="1400" dirty="0">
              <a:solidFill>
                <a:schemeClr val="tx1"/>
              </a:solidFill>
              <a:latin typeface="Century Gothic" panose="020B0502020202020204" pitchFamily="34" charset="0"/>
            </a:endParaRPr>
          </a:p>
        </p:txBody>
      </p:sp>
      <p:sp>
        <p:nvSpPr>
          <p:cNvPr id="20" name="Rectangle 19"/>
          <p:cNvSpPr/>
          <p:nvPr/>
        </p:nvSpPr>
        <p:spPr>
          <a:xfrm>
            <a:off x="8101779" y="2119186"/>
            <a:ext cx="3592238" cy="2057029"/>
          </a:xfrm>
          <a:prstGeom prst="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u="sng" dirty="0">
                <a:solidFill>
                  <a:schemeClr val="tx1"/>
                </a:solidFill>
              </a:rPr>
              <a:t>Books that will make you laugh</a:t>
            </a:r>
            <a:endParaRPr lang="en-GB" sz="1500" dirty="0">
              <a:solidFill>
                <a:schemeClr val="tx1"/>
              </a:solidFill>
            </a:endParaRPr>
          </a:p>
          <a:p>
            <a:pPr marL="285750" indent="-285750">
              <a:buFont typeface="Wingdings" panose="05000000000000000000" pitchFamily="2" charset="2"/>
              <a:buChar char="§"/>
            </a:pPr>
            <a:r>
              <a:rPr lang="en-GB" sz="1400" dirty="0">
                <a:solidFill>
                  <a:schemeClr val="tx1"/>
                </a:solidFill>
              </a:rPr>
              <a:t>Artemis Fowl by Eoin </a:t>
            </a:r>
            <a:r>
              <a:rPr lang="en-GB" sz="1400" dirty="0" err="1">
                <a:solidFill>
                  <a:schemeClr val="tx1"/>
                </a:solidFill>
              </a:rPr>
              <a:t>Colfer</a:t>
            </a:r>
            <a:endParaRPr lang="en-GB" sz="1400" dirty="0">
              <a:solidFill>
                <a:schemeClr val="tx1"/>
              </a:solidFill>
            </a:endParaRPr>
          </a:p>
          <a:p>
            <a:pPr marL="285750" indent="-285750">
              <a:buFont typeface="Wingdings" panose="05000000000000000000" pitchFamily="2" charset="2"/>
              <a:buChar char="§"/>
            </a:pPr>
            <a:r>
              <a:rPr lang="en-GB" sz="1400" dirty="0">
                <a:solidFill>
                  <a:schemeClr val="tx1"/>
                </a:solidFill>
              </a:rPr>
              <a:t>The Private Blog of Joe Crowley by Ben Davis</a:t>
            </a:r>
          </a:p>
          <a:p>
            <a:pPr marL="285750" indent="-285750">
              <a:buFont typeface="Wingdings" panose="05000000000000000000" pitchFamily="2" charset="2"/>
              <a:buChar char="§"/>
            </a:pPr>
            <a:r>
              <a:rPr lang="en-GB" sz="1400" dirty="0">
                <a:solidFill>
                  <a:schemeClr val="tx1"/>
                </a:solidFill>
              </a:rPr>
              <a:t>Super Awkward by Beth </a:t>
            </a:r>
            <a:r>
              <a:rPr lang="en-GB" sz="1400" dirty="0" err="1">
                <a:solidFill>
                  <a:schemeClr val="tx1"/>
                </a:solidFill>
              </a:rPr>
              <a:t>Garrod</a:t>
            </a:r>
            <a:endParaRPr lang="en-GB" sz="1400" dirty="0">
              <a:solidFill>
                <a:schemeClr val="tx1"/>
              </a:solidFill>
            </a:endParaRPr>
          </a:p>
          <a:p>
            <a:pPr marL="285750" indent="-285750">
              <a:buFont typeface="Wingdings" panose="05000000000000000000" pitchFamily="2" charset="2"/>
              <a:buChar char="§"/>
            </a:pPr>
            <a:r>
              <a:rPr lang="en-GB" sz="1400" dirty="0">
                <a:solidFill>
                  <a:schemeClr val="tx1"/>
                </a:solidFill>
              </a:rPr>
              <a:t>Diary of a Wimpy Kid by Jeff Kinney</a:t>
            </a:r>
          </a:p>
          <a:p>
            <a:pPr marL="285750" indent="-285750">
              <a:buFont typeface="Wingdings" panose="05000000000000000000" pitchFamily="2" charset="2"/>
              <a:buChar char="§"/>
            </a:pPr>
            <a:r>
              <a:rPr lang="en-GB" sz="1400" dirty="0">
                <a:solidFill>
                  <a:schemeClr val="tx1"/>
                </a:solidFill>
              </a:rPr>
              <a:t>Geek Girl by Holly </a:t>
            </a:r>
            <a:r>
              <a:rPr lang="en-GB" sz="1400" dirty="0" err="1">
                <a:solidFill>
                  <a:schemeClr val="tx1"/>
                </a:solidFill>
              </a:rPr>
              <a:t>Smale</a:t>
            </a:r>
            <a:endParaRPr lang="en-GB" sz="1400" dirty="0">
              <a:solidFill>
                <a:schemeClr val="tx1"/>
              </a:solidFill>
            </a:endParaRPr>
          </a:p>
          <a:p>
            <a:pPr marL="285750" indent="-285750">
              <a:buFont typeface="Wingdings" panose="05000000000000000000" pitchFamily="2" charset="2"/>
              <a:buChar char="§"/>
            </a:pPr>
            <a:r>
              <a:rPr lang="en-GB" sz="1400" dirty="0">
                <a:solidFill>
                  <a:schemeClr val="tx1"/>
                </a:solidFill>
              </a:rPr>
              <a:t>Awful Auntie by David </a:t>
            </a:r>
            <a:r>
              <a:rPr lang="en-GB" sz="1400" dirty="0" smtClean="0">
                <a:solidFill>
                  <a:schemeClr val="tx1"/>
                </a:solidFill>
              </a:rPr>
              <a:t>Walliams</a:t>
            </a:r>
          </a:p>
          <a:p>
            <a:pPr marL="285750" indent="-285750">
              <a:buFont typeface="Wingdings" panose="05000000000000000000" pitchFamily="2" charset="2"/>
              <a:buChar char="§"/>
            </a:pPr>
            <a:endParaRPr lang="en-GB" sz="1400" dirty="0">
              <a:solidFill>
                <a:schemeClr val="tx1"/>
              </a:solidFill>
            </a:endParaRPr>
          </a:p>
        </p:txBody>
      </p:sp>
      <p:sp>
        <p:nvSpPr>
          <p:cNvPr id="21" name="Rectangle 20"/>
          <p:cNvSpPr/>
          <p:nvPr/>
        </p:nvSpPr>
        <p:spPr>
          <a:xfrm>
            <a:off x="540912" y="4385495"/>
            <a:ext cx="3573216" cy="205702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u="sng" dirty="0">
                <a:solidFill>
                  <a:schemeClr val="tx1"/>
                </a:solidFill>
              </a:rPr>
              <a:t>Books which will change the way you think</a:t>
            </a:r>
            <a:endParaRPr lang="en-GB" sz="1500" dirty="0">
              <a:solidFill>
                <a:schemeClr val="tx1"/>
              </a:solidFill>
            </a:endParaRPr>
          </a:p>
          <a:p>
            <a:pPr marL="285750" indent="-285750">
              <a:buFont typeface="Wingdings" panose="05000000000000000000" pitchFamily="2" charset="2"/>
              <a:buChar char="§"/>
            </a:pPr>
            <a:r>
              <a:rPr lang="en-GB" sz="1400" dirty="0">
                <a:solidFill>
                  <a:schemeClr val="tx1"/>
                </a:solidFill>
              </a:rPr>
              <a:t>Noughts and Crosses by </a:t>
            </a:r>
            <a:r>
              <a:rPr lang="en-GB" sz="1400" dirty="0" err="1">
                <a:solidFill>
                  <a:schemeClr val="tx1"/>
                </a:solidFill>
              </a:rPr>
              <a:t>Malorie</a:t>
            </a:r>
            <a:r>
              <a:rPr lang="en-GB" sz="1400" dirty="0">
                <a:solidFill>
                  <a:schemeClr val="tx1"/>
                </a:solidFill>
              </a:rPr>
              <a:t> Blackman</a:t>
            </a:r>
          </a:p>
          <a:p>
            <a:pPr marL="285750" indent="-285750">
              <a:buFont typeface="Wingdings" panose="05000000000000000000" pitchFamily="2" charset="2"/>
              <a:buChar char="§"/>
            </a:pPr>
            <a:r>
              <a:rPr lang="en-GB" sz="1400" dirty="0">
                <a:solidFill>
                  <a:schemeClr val="tx1"/>
                </a:solidFill>
              </a:rPr>
              <a:t>Cell 7 by Kerry </a:t>
            </a:r>
            <a:r>
              <a:rPr lang="en-GB" sz="1400" dirty="0" err="1">
                <a:solidFill>
                  <a:schemeClr val="tx1"/>
                </a:solidFill>
              </a:rPr>
              <a:t>Drewery</a:t>
            </a:r>
            <a:endParaRPr lang="en-GB" sz="1400" dirty="0">
              <a:solidFill>
                <a:schemeClr val="tx1"/>
              </a:solidFill>
            </a:endParaRPr>
          </a:p>
          <a:p>
            <a:pPr marL="285750" indent="-285750">
              <a:buFont typeface="Wingdings" panose="05000000000000000000" pitchFamily="2" charset="2"/>
              <a:buChar char="§"/>
            </a:pPr>
            <a:r>
              <a:rPr lang="en-GB" sz="1400" dirty="0">
                <a:solidFill>
                  <a:schemeClr val="tx1"/>
                </a:solidFill>
              </a:rPr>
              <a:t>The Deepest Cut by Natalie Flynn</a:t>
            </a:r>
          </a:p>
          <a:p>
            <a:pPr marL="285750" indent="-285750">
              <a:buFont typeface="Wingdings" panose="05000000000000000000" pitchFamily="2" charset="2"/>
              <a:buChar char="§"/>
            </a:pPr>
            <a:r>
              <a:rPr lang="en-GB" sz="1400" dirty="0">
                <a:solidFill>
                  <a:schemeClr val="tx1"/>
                </a:solidFill>
              </a:rPr>
              <a:t>The Bone Sparrow by Zana </a:t>
            </a:r>
            <a:r>
              <a:rPr lang="en-GB" sz="1400" dirty="0" err="1">
                <a:solidFill>
                  <a:schemeClr val="tx1"/>
                </a:solidFill>
              </a:rPr>
              <a:t>Fraillon</a:t>
            </a:r>
            <a:endParaRPr lang="en-GB" sz="1400" dirty="0">
              <a:solidFill>
                <a:schemeClr val="tx1"/>
              </a:solidFill>
            </a:endParaRPr>
          </a:p>
          <a:p>
            <a:pPr marL="285750" indent="-285750">
              <a:buFont typeface="Wingdings" panose="05000000000000000000" pitchFamily="2" charset="2"/>
              <a:buChar char="§"/>
            </a:pPr>
            <a:r>
              <a:rPr lang="en-GB" sz="1400" dirty="0" smtClean="0">
                <a:solidFill>
                  <a:schemeClr val="tx1"/>
                </a:solidFill>
              </a:rPr>
              <a:t>A </a:t>
            </a:r>
            <a:r>
              <a:rPr lang="en-GB" sz="1400" dirty="0">
                <a:solidFill>
                  <a:schemeClr val="tx1"/>
                </a:solidFill>
              </a:rPr>
              <a:t>Seven Letter Word by Kim Slater</a:t>
            </a:r>
          </a:p>
          <a:p>
            <a:pPr marL="285750" indent="-285750">
              <a:buFont typeface="Wingdings" panose="05000000000000000000" pitchFamily="2" charset="2"/>
              <a:buChar char="§"/>
            </a:pPr>
            <a:r>
              <a:rPr lang="en-GB" sz="1400" dirty="0">
                <a:solidFill>
                  <a:schemeClr val="tx1"/>
                </a:solidFill>
              </a:rPr>
              <a:t>The Book Thief by Markus </a:t>
            </a:r>
            <a:r>
              <a:rPr lang="en-GB" sz="1400" dirty="0" smtClean="0">
                <a:solidFill>
                  <a:schemeClr val="tx1"/>
                </a:solidFill>
              </a:rPr>
              <a:t>Zusak</a:t>
            </a:r>
          </a:p>
        </p:txBody>
      </p:sp>
      <p:sp>
        <p:nvSpPr>
          <p:cNvPr id="22" name="Rectangle 21"/>
          <p:cNvSpPr/>
          <p:nvPr/>
        </p:nvSpPr>
        <p:spPr>
          <a:xfrm>
            <a:off x="4217935" y="4385493"/>
            <a:ext cx="3780036" cy="2057029"/>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u="sng" dirty="0">
                <a:solidFill>
                  <a:schemeClr val="tx1"/>
                </a:solidFill>
              </a:rPr>
              <a:t>Books that will make you cry</a:t>
            </a:r>
            <a:endParaRPr lang="en-GB" sz="1500" dirty="0">
              <a:solidFill>
                <a:schemeClr val="tx1"/>
              </a:solidFill>
            </a:endParaRPr>
          </a:p>
          <a:p>
            <a:pPr marL="285750" indent="-285750">
              <a:buFont typeface="Wingdings" panose="05000000000000000000" pitchFamily="2" charset="2"/>
              <a:buChar char="§"/>
            </a:pPr>
            <a:r>
              <a:rPr lang="en-GB" sz="1400" dirty="0">
                <a:solidFill>
                  <a:schemeClr val="tx1"/>
                </a:solidFill>
              </a:rPr>
              <a:t>The Boy in the Stripped Pyjamas by John Boyne</a:t>
            </a:r>
          </a:p>
          <a:p>
            <a:pPr marL="285750" indent="-285750">
              <a:buFont typeface="Wingdings" panose="05000000000000000000" pitchFamily="2" charset="2"/>
              <a:buChar char="§"/>
            </a:pPr>
            <a:r>
              <a:rPr lang="en-GB" sz="1400" dirty="0">
                <a:solidFill>
                  <a:schemeClr val="tx1"/>
                </a:solidFill>
              </a:rPr>
              <a:t>The Fault in our Stars by John Green</a:t>
            </a:r>
          </a:p>
          <a:p>
            <a:pPr marL="285750" indent="-285750">
              <a:buFont typeface="Wingdings" panose="05000000000000000000" pitchFamily="2" charset="2"/>
              <a:buChar char="§"/>
            </a:pPr>
            <a:r>
              <a:rPr lang="en-GB" sz="1400" dirty="0">
                <a:solidFill>
                  <a:schemeClr val="tx1"/>
                </a:solidFill>
              </a:rPr>
              <a:t>War Horse by Michael </a:t>
            </a:r>
            <a:r>
              <a:rPr lang="en-GB" sz="1400" dirty="0" err="1">
                <a:solidFill>
                  <a:schemeClr val="tx1"/>
                </a:solidFill>
              </a:rPr>
              <a:t>Morpurgo</a:t>
            </a:r>
            <a:endParaRPr lang="en-GB" sz="1400" dirty="0">
              <a:solidFill>
                <a:schemeClr val="tx1"/>
              </a:solidFill>
            </a:endParaRPr>
          </a:p>
          <a:p>
            <a:pPr marL="285750" indent="-285750">
              <a:buFont typeface="Wingdings" panose="05000000000000000000" pitchFamily="2" charset="2"/>
              <a:buChar char="§"/>
            </a:pPr>
            <a:r>
              <a:rPr lang="en-GB" sz="1400" dirty="0">
                <a:solidFill>
                  <a:schemeClr val="tx1"/>
                </a:solidFill>
              </a:rPr>
              <a:t>A Monster Calls by Patrick Ness</a:t>
            </a:r>
          </a:p>
          <a:p>
            <a:pPr marL="285750" indent="-285750">
              <a:buFont typeface="Wingdings" panose="05000000000000000000" pitchFamily="2" charset="2"/>
              <a:buChar char="§"/>
            </a:pPr>
            <a:r>
              <a:rPr lang="en-GB" sz="1400" dirty="0">
                <a:solidFill>
                  <a:schemeClr val="tx1"/>
                </a:solidFill>
              </a:rPr>
              <a:t>My Sister Lives on the </a:t>
            </a:r>
            <a:r>
              <a:rPr lang="en-GB" sz="1400" dirty="0" err="1">
                <a:solidFill>
                  <a:schemeClr val="tx1"/>
                </a:solidFill>
              </a:rPr>
              <a:t>Mantlepiece</a:t>
            </a:r>
            <a:r>
              <a:rPr lang="en-GB" sz="1400" dirty="0">
                <a:solidFill>
                  <a:schemeClr val="tx1"/>
                </a:solidFill>
              </a:rPr>
              <a:t> by Annabel Pitcher</a:t>
            </a:r>
          </a:p>
          <a:p>
            <a:pPr marL="285750" indent="-285750">
              <a:buFont typeface="Wingdings" panose="05000000000000000000" pitchFamily="2" charset="2"/>
              <a:buChar char="§"/>
            </a:pPr>
            <a:r>
              <a:rPr lang="en-GB" sz="1400" dirty="0">
                <a:solidFill>
                  <a:schemeClr val="tx1"/>
                </a:solidFill>
              </a:rPr>
              <a:t>Of Mice and Men by John Steinbeck</a:t>
            </a:r>
          </a:p>
        </p:txBody>
      </p:sp>
      <p:sp>
        <p:nvSpPr>
          <p:cNvPr id="23" name="Rectangle 22"/>
          <p:cNvSpPr/>
          <p:nvPr/>
        </p:nvSpPr>
        <p:spPr>
          <a:xfrm>
            <a:off x="540912" y="2119186"/>
            <a:ext cx="3592238" cy="2057029"/>
          </a:xfrm>
          <a:prstGeom prst="rect">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u="sng" dirty="0">
                <a:solidFill>
                  <a:schemeClr val="tx1"/>
                </a:solidFill>
              </a:rPr>
              <a:t>Books that will thrill you</a:t>
            </a:r>
            <a:endParaRPr lang="en-GB" sz="1500" dirty="0">
              <a:solidFill>
                <a:schemeClr val="tx1"/>
              </a:solidFill>
            </a:endParaRPr>
          </a:p>
          <a:p>
            <a:pPr marL="285750" indent="-285750">
              <a:buFont typeface="Wingdings" panose="05000000000000000000" pitchFamily="2" charset="2"/>
              <a:buChar char="§"/>
            </a:pPr>
            <a:r>
              <a:rPr lang="en-GB" sz="1400" dirty="0">
                <a:solidFill>
                  <a:schemeClr val="tx1"/>
                </a:solidFill>
              </a:rPr>
              <a:t>City of Bones by Cassandra Clare</a:t>
            </a:r>
          </a:p>
          <a:p>
            <a:pPr marL="285750" indent="-285750">
              <a:buFont typeface="Wingdings" panose="05000000000000000000" pitchFamily="2" charset="2"/>
              <a:buChar char="§"/>
            </a:pPr>
            <a:r>
              <a:rPr lang="en-GB" sz="1400" dirty="0">
                <a:solidFill>
                  <a:schemeClr val="tx1"/>
                </a:solidFill>
              </a:rPr>
              <a:t>The Hunger Games by Suzanne Collins</a:t>
            </a:r>
          </a:p>
          <a:p>
            <a:pPr marL="285750" indent="-285750">
              <a:buFont typeface="Wingdings" panose="05000000000000000000" pitchFamily="2" charset="2"/>
              <a:buChar char="§"/>
            </a:pPr>
            <a:r>
              <a:rPr lang="en-GB" sz="1400" dirty="0">
                <a:solidFill>
                  <a:schemeClr val="tx1"/>
                </a:solidFill>
              </a:rPr>
              <a:t>Gone by Michael Grant</a:t>
            </a:r>
          </a:p>
          <a:p>
            <a:pPr marL="285750" indent="-285750">
              <a:buFont typeface="Wingdings" panose="05000000000000000000" pitchFamily="2" charset="2"/>
              <a:buChar char="§"/>
            </a:pPr>
            <a:r>
              <a:rPr lang="en-GB" sz="1400" dirty="0">
                <a:solidFill>
                  <a:schemeClr val="tx1"/>
                </a:solidFill>
              </a:rPr>
              <a:t>Skulduggery Pleasant by Derek </a:t>
            </a:r>
            <a:r>
              <a:rPr lang="en-GB" sz="1400" dirty="0" err="1">
                <a:solidFill>
                  <a:schemeClr val="tx1"/>
                </a:solidFill>
              </a:rPr>
              <a:t>Landy</a:t>
            </a:r>
            <a:endParaRPr lang="en-GB" sz="1400" dirty="0">
              <a:solidFill>
                <a:schemeClr val="tx1"/>
              </a:solidFill>
            </a:endParaRPr>
          </a:p>
          <a:p>
            <a:pPr marL="285750" indent="-285750">
              <a:buFont typeface="Wingdings" panose="05000000000000000000" pitchFamily="2" charset="2"/>
              <a:buChar char="§"/>
            </a:pPr>
            <a:r>
              <a:rPr lang="en-GB" sz="1400" dirty="0">
                <a:solidFill>
                  <a:schemeClr val="tx1"/>
                </a:solidFill>
              </a:rPr>
              <a:t>Savage Island by Bryony Pearce</a:t>
            </a:r>
          </a:p>
          <a:p>
            <a:pPr marL="285750" indent="-285750">
              <a:buFont typeface="Wingdings" panose="05000000000000000000" pitchFamily="2" charset="2"/>
              <a:buChar char="§"/>
            </a:pPr>
            <a:r>
              <a:rPr lang="en-GB" sz="1400" dirty="0">
                <a:solidFill>
                  <a:schemeClr val="tx1"/>
                </a:solidFill>
              </a:rPr>
              <a:t>Divergent by Veronica </a:t>
            </a:r>
            <a:r>
              <a:rPr lang="en-GB" sz="1400" dirty="0" smtClean="0">
                <a:solidFill>
                  <a:schemeClr val="tx1"/>
                </a:solidFill>
              </a:rPr>
              <a:t>Roth</a:t>
            </a:r>
          </a:p>
          <a:p>
            <a:pPr marL="285750" indent="-285750">
              <a:buFont typeface="Wingdings" panose="05000000000000000000" pitchFamily="2" charset="2"/>
              <a:buChar char="§"/>
            </a:pPr>
            <a:endParaRPr lang="en-GB" sz="1400" dirty="0">
              <a:solidFill>
                <a:schemeClr val="tx1"/>
              </a:solidFill>
            </a:endParaRPr>
          </a:p>
          <a:p>
            <a:pPr marL="285750" indent="-285750">
              <a:buFont typeface="Wingdings" panose="05000000000000000000" pitchFamily="2" charset="2"/>
              <a:buChar char="§"/>
            </a:pPr>
            <a:endParaRPr lang="en-GB" sz="1400" dirty="0">
              <a:solidFill>
                <a:schemeClr val="tx1"/>
              </a:solidFill>
            </a:endParaRPr>
          </a:p>
        </p:txBody>
      </p:sp>
      <p:pic>
        <p:nvPicPr>
          <p:cNvPr id="11" name="Picture 10"/>
          <p:cNvPicPr>
            <a:picLocks noChangeAspect="1"/>
          </p:cNvPicPr>
          <p:nvPr/>
        </p:nvPicPr>
        <p:blipFill rotWithShape="1">
          <a:blip r:embed="rId3">
            <a:clrChange>
              <a:clrFrom>
                <a:srgbClr val="FFFFFF"/>
              </a:clrFrom>
              <a:clrTo>
                <a:srgbClr val="FFFFFF">
                  <a:alpha val="0"/>
                </a:srgbClr>
              </a:clrTo>
            </a:clrChange>
          </a:blip>
          <a:srcRect l="41118" t="40439" r="49861" b="36913"/>
          <a:stretch/>
        </p:blipFill>
        <p:spPr>
          <a:xfrm>
            <a:off x="10672004" y="626195"/>
            <a:ext cx="931256" cy="1314522"/>
          </a:xfrm>
          <a:prstGeom prst="rect">
            <a:avLst/>
          </a:prstGeom>
        </p:spPr>
      </p:pic>
    </p:spTree>
    <p:extLst>
      <p:ext uri="{BB962C8B-B14F-4D97-AF65-F5344CB8AC3E}">
        <p14:creationId xmlns:p14="http://schemas.microsoft.com/office/powerpoint/2010/main" val="4265606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Leadership</a:t>
            </a:r>
            <a:endParaRPr lang="en-GB" dirty="0"/>
          </a:p>
        </p:txBody>
      </p:sp>
      <p:sp>
        <p:nvSpPr>
          <p:cNvPr id="5" name="Title 1"/>
          <p:cNvSpPr txBox="1">
            <a:spLocks/>
          </p:cNvSpPr>
          <p:nvPr/>
        </p:nvSpPr>
        <p:spPr>
          <a:xfrm>
            <a:off x="540913" y="609600"/>
            <a:ext cx="11153104" cy="1356360"/>
          </a:xfrm>
          <a:prstGeom prst="rect">
            <a:avLst/>
          </a:prstGeom>
          <a:solidFill>
            <a:srgbClr val="D4E3EC"/>
          </a:solidFill>
        </p:spPr>
        <p:txBody>
          <a:bodyPr vert="horz" lIns="91440" tIns="45720" rIns="91440" bIns="45720" rtlCol="0" anchor="ctr">
            <a:normAutofit/>
          </a:bodyPr>
          <a:lstStyle>
            <a:lvl1pPr algn="l" defTabSz="914411" rtl="0" eaLnBrk="1" latinLnBrk="0" hangingPunct="1">
              <a:lnSpc>
                <a:spcPct val="90000"/>
              </a:lnSpc>
              <a:spcBef>
                <a:spcPct val="0"/>
              </a:spcBef>
              <a:buNone/>
              <a:defRPr sz="4400" kern="1200">
                <a:solidFill>
                  <a:schemeClr val="tx2"/>
                </a:solidFill>
                <a:latin typeface="+mj-lt"/>
                <a:ea typeface="+mj-ea"/>
                <a:cs typeface="+mj-cs"/>
              </a:defRPr>
            </a:lvl1pPr>
          </a:lstStyle>
          <a:p>
            <a:pPr algn="ctr"/>
            <a:r>
              <a:rPr lang="en-GB" b="1" dirty="0" smtClean="0">
                <a:ln>
                  <a:solidFill>
                    <a:sysClr val="windowText" lastClr="000000"/>
                  </a:solidFill>
                </a:ln>
                <a:solidFill>
                  <a:srgbClr val="990033"/>
                </a:solidFill>
                <a:latin typeface="Century Gothic" panose="020B0502020202020204" pitchFamily="34" charset="0"/>
              </a:rPr>
              <a:t>Leadership</a:t>
            </a:r>
            <a:endParaRPr lang="en-GB" b="1" dirty="0">
              <a:ln>
                <a:solidFill>
                  <a:sysClr val="windowText" lastClr="000000"/>
                </a:solidFill>
              </a:ln>
              <a:solidFill>
                <a:srgbClr val="990033"/>
              </a:solidFill>
              <a:latin typeface="Century Gothic" panose="020B0502020202020204" pitchFamily="34" charset="0"/>
            </a:endParaRPr>
          </a:p>
        </p:txBody>
      </p:sp>
      <p:pic>
        <p:nvPicPr>
          <p:cNvPr id="13316" name="Picture 4" descr="Leadership Stock Illustrations – 235,971 Leadership Stock ..."/>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3591" y="289123"/>
            <a:ext cx="2454123" cy="18405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3">
            <a:clrChange>
              <a:clrFrom>
                <a:srgbClr val="FFFFFF"/>
              </a:clrFrom>
              <a:clrTo>
                <a:srgbClr val="FFFFFF">
                  <a:alpha val="0"/>
                </a:srgbClr>
              </a:clrTo>
            </a:clrChange>
          </a:blip>
          <a:srcRect l="41118" t="40439" r="49861" b="36913"/>
          <a:stretch/>
        </p:blipFill>
        <p:spPr>
          <a:xfrm>
            <a:off x="10672004" y="626195"/>
            <a:ext cx="931256" cy="1314522"/>
          </a:xfrm>
          <a:prstGeom prst="rect">
            <a:avLst/>
          </a:prstGeom>
        </p:spPr>
      </p:pic>
      <p:sp>
        <p:nvSpPr>
          <p:cNvPr id="8" name="TextBox 7"/>
          <p:cNvSpPr txBox="1"/>
          <p:nvPr/>
        </p:nvSpPr>
        <p:spPr>
          <a:xfrm>
            <a:off x="450156" y="3182721"/>
            <a:ext cx="11153104" cy="2862322"/>
          </a:xfrm>
          <a:prstGeom prst="rect">
            <a:avLst/>
          </a:prstGeom>
          <a:noFill/>
        </p:spPr>
        <p:txBody>
          <a:bodyPr wrap="square" rtlCol="0">
            <a:spAutoFit/>
          </a:bodyPr>
          <a:lstStyle/>
          <a:p>
            <a:pPr algn="ctr"/>
            <a:r>
              <a:rPr lang="en-GB" sz="2000" b="1" dirty="0" smtClean="0">
                <a:solidFill>
                  <a:srgbClr val="FF0000"/>
                </a:solidFill>
                <a:latin typeface="Century Gothic" panose="020B0502020202020204" pitchFamily="34" charset="0"/>
              </a:rPr>
              <a:t>What have you done at St Michael’s to develop your leadership skills?</a:t>
            </a:r>
          </a:p>
          <a:p>
            <a:pPr algn="ctr"/>
            <a:r>
              <a:rPr lang="en-GB" sz="2000" b="1" dirty="0" smtClean="0">
                <a:solidFill>
                  <a:srgbClr val="00FF00"/>
                </a:solidFill>
                <a:latin typeface="Century Gothic" panose="020B0502020202020204" pitchFamily="34" charset="0"/>
              </a:rPr>
              <a:t>What did you do in these roles? </a:t>
            </a:r>
          </a:p>
          <a:p>
            <a:pPr algn="ctr"/>
            <a:r>
              <a:rPr lang="en-GB" sz="2000" b="1" dirty="0">
                <a:solidFill>
                  <a:srgbClr val="E60ABC"/>
                </a:solidFill>
                <a:latin typeface="Century Gothic" panose="020B0502020202020204" pitchFamily="34" charset="0"/>
              </a:rPr>
              <a:t>What have you learned from your role</a:t>
            </a:r>
            <a:r>
              <a:rPr lang="en-GB" sz="2000" b="1" dirty="0" smtClean="0">
                <a:solidFill>
                  <a:srgbClr val="E60ABC"/>
                </a:solidFill>
                <a:latin typeface="Century Gothic" panose="020B0502020202020204" pitchFamily="34" charset="0"/>
              </a:rPr>
              <a:t>?</a:t>
            </a:r>
          </a:p>
          <a:p>
            <a:pPr algn="ctr"/>
            <a:r>
              <a:rPr lang="en-GB" sz="2000" b="1" dirty="0" smtClean="0">
                <a:solidFill>
                  <a:srgbClr val="00B0F0"/>
                </a:solidFill>
                <a:latin typeface="Century Gothic" panose="020B0502020202020204" pitchFamily="34" charset="0"/>
              </a:rPr>
              <a:t>Have you enjoyed supporting/mentoring younger pupils within your role/s? </a:t>
            </a:r>
            <a:endParaRPr lang="en-GB" sz="2000" b="1" dirty="0" smtClean="0">
              <a:solidFill>
                <a:srgbClr val="E60ABC"/>
              </a:solidFill>
              <a:latin typeface="Century Gothic" panose="020B0502020202020204" pitchFamily="34" charset="0"/>
            </a:endParaRPr>
          </a:p>
          <a:p>
            <a:pPr algn="ctr"/>
            <a:r>
              <a:rPr lang="en-GB" sz="2000" b="1" dirty="0" smtClean="0">
                <a:solidFill>
                  <a:srgbClr val="FF0000"/>
                </a:solidFill>
                <a:latin typeface="Century Gothic" panose="020B0502020202020204" pitchFamily="34" charset="0"/>
              </a:rPr>
              <a:t>Have you developed your teamwork skills? How? </a:t>
            </a:r>
            <a:endParaRPr lang="en-GB" sz="2000" b="1" dirty="0">
              <a:solidFill>
                <a:srgbClr val="FF0000"/>
              </a:solidFill>
              <a:latin typeface="Century Gothic" panose="020B0502020202020204" pitchFamily="34" charset="0"/>
            </a:endParaRPr>
          </a:p>
          <a:p>
            <a:pPr algn="ctr"/>
            <a:r>
              <a:rPr lang="en-GB" sz="2000" b="1" dirty="0" smtClean="0">
                <a:solidFill>
                  <a:srgbClr val="00FF00"/>
                </a:solidFill>
                <a:latin typeface="Century Gothic" panose="020B0502020202020204" pitchFamily="34" charset="0"/>
              </a:rPr>
              <a:t>Have you motivated people? How?</a:t>
            </a:r>
            <a:endParaRPr lang="en-GB" sz="2000" b="1" dirty="0">
              <a:solidFill>
                <a:srgbClr val="00FF00"/>
              </a:solidFill>
              <a:latin typeface="Century Gothic" panose="020B0502020202020204" pitchFamily="34" charset="0"/>
            </a:endParaRPr>
          </a:p>
          <a:p>
            <a:pPr algn="ctr"/>
            <a:r>
              <a:rPr lang="en-GB" sz="2000" b="1" dirty="0" smtClean="0">
                <a:solidFill>
                  <a:srgbClr val="E60ABC"/>
                </a:solidFill>
                <a:latin typeface="Century Gothic" panose="020B0502020202020204" pitchFamily="34" charset="0"/>
              </a:rPr>
              <a:t>Did you enjoy having the responsibility and strive for more in the future?</a:t>
            </a:r>
          </a:p>
          <a:p>
            <a:pPr algn="ctr"/>
            <a:r>
              <a:rPr lang="en-GB" sz="2000" b="1" dirty="0" smtClean="0">
                <a:solidFill>
                  <a:srgbClr val="00B0F0"/>
                </a:solidFill>
                <a:latin typeface="Century Gothic" panose="020B0502020202020204" pitchFamily="34" charset="0"/>
              </a:rPr>
              <a:t>How have they helped you grow in body, mind and spirit? </a:t>
            </a:r>
          </a:p>
          <a:p>
            <a:pPr algn="ctr"/>
            <a:r>
              <a:rPr lang="en-GB" sz="2000" b="1" dirty="0" smtClean="0">
                <a:solidFill>
                  <a:schemeClr val="bg1">
                    <a:lumMod val="65000"/>
                  </a:schemeClr>
                </a:solidFill>
                <a:latin typeface="Century Gothic" panose="020B0502020202020204" pitchFamily="34" charset="0"/>
              </a:rPr>
              <a:t>How might the leadership skills you used or learnt help you in the future?</a:t>
            </a:r>
          </a:p>
        </p:txBody>
      </p:sp>
      <p:sp>
        <p:nvSpPr>
          <p:cNvPr id="9" name="TextBox 8"/>
          <p:cNvSpPr txBox="1"/>
          <p:nvPr/>
        </p:nvSpPr>
        <p:spPr>
          <a:xfrm>
            <a:off x="540913" y="2129715"/>
            <a:ext cx="11153104" cy="923330"/>
          </a:xfrm>
          <a:prstGeom prst="rect">
            <a:avLst/>
          </a:prstGeom>
          <a:solidFill>
            <a:schemeClr val="bg1">
              <a:lumMod val="95000"/>
            </a:schemeClr>
          </a:solidFill>
        </p:spPr>
        <p:txBody>
          <a:bodyPr wrap="square" rtlCol="0">
            <a:spAutoFit/>
          </a:bodyPr>
          <a:lstStyle/>
          <a:p>
            <a:pPr algn="ctr"/>
            <a:r>
              <a:rPr lang="en-GB" dirty="0" smtClean="0">
                <a:solidFill>
                  <a:srgbClr val="990033"/>
                </a:solidFill>
                <a:latin typeface="Century Gothic" panose="020B0502020202020204" pitchFamily="34" charset="0"/>
              </a:rPr>
              <a:t>Colleges &amp; employers are enthused with pupils who have leadership skills and qualities! They want pupils who are resilient, inspiring, good communicators, enjoy challenges, can make decisions, give feedback, motivators, and that can lead!!!</a:t>
            </a:r>
          </a:p>
        </p:txBody>
      </p:sp>
      <p:pic>
        <p:nvPicPr>
          <p:cNvPr id="11" name="Picture 2" descr="Question marks clipart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60713" y="4944340"/>
            <a:ext cx="1515615" cy="16474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Question marks clipart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3591" y="4944340"/>
            <a:ext cx="1515615" cy="1647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7588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0914" y="2125618"/>
            <a:ext cx="9353332" cy="1815882"/>
          </a:xfrm>
          <a:prstGeom prst="rect">
            <a:avLst/>
          </a:prstGeom>
          <a:noFill/>
        </p:spPr>
        <p:txBody>
          <a:bodyPr wrap="square" rtlCol="0">
            <a:spAutoFit/>
          </a:bodyPr>
          <a:lstStyle/>
          <a:p>
            <a:pPr lvl="0"/>
            <a:r>
              <a:rPr lang="en-GB" dirty="0" smtClean="0">
                <a:solidFill>
                  <a:srgbClr val="990033"/>
                </a:solidFill>
                <a:latin typeface="Century Gothic" panose="020B0502020202020204" pitchFamily="34" charset="0"/>
              </a:rPr>
              <a:t>When your exams are </a:t>
            </a:r>
            <a:r>
              <a:rPr lang="en-GB" dirty="0" err="1" smtClean="0">
                <a:solidFill>
                  <a:srgbClr val="990033"/>
                </a:solidFill>
                <a:latin typeface="Century Gothic" panose="020B0502020202020204" pitchFamily="34" charset="0"/>
              </a:rPr>
              <a:t>finishd</a:t>
            </a:r>
            <a:r>
              <a:rPr lang="en-GB" dirty="0" smtClean="0">
                <a:solidFill>
                  <a:srgbClr val="990033"/>
                </a:solidFill>
                <a:latin typeface="Century Gothic" panose="020B0502020202020204" pitchFamily="34" charset="0"/>
              </a:rPr>
              <a:t>, it is important to give yourself a period of rest and relaxation. But following this, there is likely to be a period where you find you have time on your hands. </a:t>
            </a:r>
            <a:endParaRPr lang="en-GB" dirty="0">
              <a:solidFill>
                <a:srgbClr val="990033"/>
              </a:solidFill>
              <a:latin typeface="Century Gothic" panose="020B0502020202020204" pitchFamily="34" charset="0"/>
            </a:endParaRPr>
          </a:p>
          <a:p>
            <a:pPr lvl="0"/>
            <a:r>
              <a:rPr lang="en-GB" dirty="0" smtClean="0">
                <a:solidFill>
                  <a:srgbClr val="990033"/>
                </a:solidFill>
                <a:latin typeface="Century Gothic" panose="020B0502020202020204" pitchFamily="34" charset="0"/>
              </a:rPr>
              <a:t>Remember, part of our St Michael’s vision is to ‘</a:t>
            </a:r>
            <a:r>
              <a:rPr lang="en-GB" sz="2200" b="1" dirty="0" smtClean="0">
                <a:solidFill>
                  <a:srgbClr val="990033"/>
                </a:solidFill>
                <a:latin typeface="Bradley Hand ITC" panose="03070402050302030203" pitchFamily="66" charset="0"/>
              </a:rPr>
              <a:t>serve God,</a:t>
            </a:r>
            <a:r>
              <a:rPr lang="en-GB" dirty="0" smtClean="0">
                <a:solidFill>
                  <a:srgbClr val="990033"/>
                </a:solidFill>
                <a:latin typeface="Century Gothic" panose="020B0502020202020204" pitchFamily="34" charset="0"/>
              </a:rPr>
              <a:t>’ and we can easily fulfil this mission by being sensitive to others’ needs and performing ‘random acts of kindness.’</a:t>
            </a:r>
          </a:p>
        </p:txBody>
      </p:sp>
      <p:sp>
        <p:nvSpPr>
          <p:cNvPr id="4" name="Title 1"/>
          <p:cNvSpPr txBox="1">
            <a:spLocks/>
          </p:cNvSpPr>
          <p:nvPr/>
        </p:nvSpPr>
        <p:spPr>
          <a:xfrm>
            <a:off x="540913" y="609600"/>
            <a:ext cx="11153104" cy="1356360"/>
          </a:xfrm>
          <a:prstGeom prst="rect">
            <a:avLst/>
          </a:prstGeom>
          <a:solidFill>
            <a:srgbClr val="D4E3EC"/>
          </a:solidFill>
        </p:spPr>
        <p:txBody>
          <a:bodyPr vert="horz" lIns="91440" tIns="45720" rIns="91440" bIns="45720" rtlCol="0" anchor="ctr">
            <a:normAutofit/>
          </a:bodyPr>
          <a:lstStyle>
            <a:lvl1pPr algn="l" defTabSz="914411" rtl="0" eaLnBrk="1" latinLnBrk="0" hangingPunct="1">
              <a:lnSpc>
                <a:spcPct val="90000"/>
              </a:lnSpc>
              <a:spcBef>
                <a:spcPct val="0"/>
              </a:spcBef>
              <a:buNone/>
              <a:defRPr sz="4400" kern="1200">
                <a:solidFill>
                  <a:schemeClr val="tx2"/>
                </a:solidFill>
                <a:latin typeface="+mj-lt"/>
                <a:ea typeface="+mj-ea"/>
                <a:cs typeface="+mj-cs"/>
              </a:defRPr>
            </a:lvl1pPr>
          </a:lstStyle>
          <a:p>
            <a:pPr algn="ctr"/>
            <a:r>
              <a:rPr lang="en-GB" b="1" dirty="0" smtClean="0">
                <a:ln>
                  <a:solidFill>
                    <a:sysClr val="windowText" lastClr="000000"/>
                  </a:solidFill>
                </a:ln>
                <a:solidFill>
                  <a:srgbClr val="990033"/>
                </a:solidFill>
                <a:latin typeface="Century Gothic" panose="020B0502020202020204" pitchFamily="34" charset="0"/>
              </a:rPr>
              <a:t>Serve God, serve others</a:t>
            </a:r>
            <a:endParaRPr lang="en-GB" b="1" dirty="0">
              <a:ln>
                <a:solidFill>
                  <a:sysClr val="windowText" lastClr="000000"/>
                </a:solidFill>
              </a:ln>
              <a:solidFill>
                <a:srgbClr val="990033"/>
              </a:solidFill>
              <a:latin typeface="Century Gothic" panose="020B0502020202020204" pitchFamily="34" charset="0"/>
            </a:endParaRPr>
          </a:p>
        </p:txBody>
      </p:sp>
      <p:pic>
        <p:nvPicPr>
          <p:cNvPr id="14338" name="Picture 2" descr="Why Random Acts of Kindness are Important - TeacupsAndTales"/>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4750" b="19252"/>
          <a:stretch/>
        </p:blipFill>
        <p:spPr bwMode="auto">
          <a:xfrm>
            <a:off x="141398" y="485502"/>
            <a:ext cx="2297085" cy="151601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9822" r="28755"/>
          <a:stretch/>
        </p:blipFill>
        <p:spPr>
          <a:xfrm>
            <a:off x="9894245" y="2090058"/>
            <a:ext cx="1770743" cy="2393860"/>
          </a:xfrm>
          <a:prstGeom prst="rect">
            <a:avLst/>
          </a:prstGeom>
        </p:spPr>
      </p:pic>
      <p:sp>
        <p:nvSpPr>
          <p:cNvPr id="6" name="Rectangle 5"/>
          <p:cNvSpPr/>
          <p:nvPr/>
        </p:nvSpPr>
        <p:spPr>
          <a:xfrm>
            <a:off x="2522729" y="4643576"/>
            <a:ext cx="9071913" cy="1754326"/>
          </a:xfrm>
          <a:prstGeom prst="rect">
            <a:avLst/>
          </a:prstGeom>
        </p:spPr>
        <p:txBody>
          <a:bodyPr wrap="square">
            <a:spAutoFit/>
          </a:bodyPr>
          <a:lstStyle/>
          <a:p>
            <a:pPr lvl="0"/>
            <a:r>
              <a:rPr lang="en-GB" dirty="0">
                <a:solidFill>
                  <a:srgbClr val="990033"/>
                </a:solidFill>
                <a:latin typeface="Century Gothic" panose="020B0502020202020204" pitchFamily="34" charset="0"/>
              </a:rPr>
              <a:t>We hope you have managed to do some of the suggestions on the next slide already, but if not, why not spend some time thinking not of how you are feeling today, but what you can do for others.</a:t>
            </a:r>
          </a:p>
          <a:p>
            <a:pPr lvl="0"/>
            <a:endParaRPr lang="en-GB" dirty="0">
              <a:solidFill>
                <a:srgbClr val="990033"/>
              </a:solidFill>
              <a:latin typeface="Century Gothic" panose="020B0502020202020204" pitchFamily="34" charset="0"/>
            </a:endParaRPr>
          </a:p>
          <a:p>
            <a:pPr lvl="0"/>
            <a:r>
              <a:rPr lang="en-GB" dirty="0">
                <a:solidFill>
                  <a:srgbClr val="990033"/>
                </a:solidFill>
                <a:latin typeface="Century Gothic" panose="020B0502020202020204" pitchFamily="34" charset="0"/>
              </a:rPr>
              <a:t>And remember, research says that performing a small act of kindness actually makes you happier too! </a:t>
            </a:r>
          </a:p>
        </p:txBody>
      </p:sp>
      <p:pic>
        <p:nvPicPr>
          <p:cNvPr id="18434" name="Picture 2" descr="File:Gold Christian cross.svg - Wikiquo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287" y="4477094"/>
            <a:ext cx="1614132" cy="21091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5">
            <a:clrChange>
              <a:clrFrom>
                <a:srgbClr val="FFFFFF"/>
              </a:clrFrom>
              <a:clrTo>
                <a:srgbClr val="FFFFFF">
                  <a:alpha val="0"/>
                </a:srgbClr>
              </a:clrTo>
            </a:clrChange>
          </a:blip>
          <a:srcRect l="28427" t="43424" r="60769" b="33628"/>
          <a:stretch/>
        </p:blipFill>
        <p:spPr>
          <a:xfrm>
            <a:off x="10729365" y="740037"/>
            <a:ext cx="865277" cy="1033324"/>
          </a:xfrm>
          <a:prstGeom prst="rect">
            <a:avLst/>
          </a:prstGeom>
        </p:spPr>
      </p:pic>
      <p:pic>
        <p:nvPicPr>
          <p:cNvPr id="10" name="Picture 9"/>
          <p:cNvPicPr>
            <a:picLocks noChangeAspect="1"/>
          </p:cNvPicPr>
          <p:nvPr/>
        </p:nvPicPr>
        <p:blipFill rotWithShape="1">
          <a:blip r:embed="rId6">
            <a:clrChange>
              <a:clrFrom>
                <a:srgbClr val="FFFFFF"/>
              </a:clrFrom>
              <a:clrTo>
                <a:srgbClr val="FFFFFF">
                  <a:alpha val="0"/>
                </a:srgbClr>
              </a:clrTo>
            </a:clrChange>
          </a:blip>
          <a:srcRect l="56042" t="58827" r="36067" b="22533"/>
          <a:stretch/>
        </p:blipFill>
        <p:spPr>
          <a:xfrm>
            <a:off x="9633171" y="625829"/>
            <a:ext cx="996819" cy="1323901"/>
          </a:xfrm>
          <a:prstGeom prst="rect">
            <a:avLst/>
          </a:prstGeom>
        </p:spPr>
      </p:pic>
    </p:spTree>
    <p:extLst>
      <p:ext uri="{BB962C8B-B14F-4D97-AF65-F5344CB8AC3E}">
        <p14:creationId xmlns:p14="http://schemas.microsoft.com/office/powerpoint/2010/main" val="1597100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0913" y="609600"/>
            <a:ext cx="11153104" cy="1356360"/>
          </a:xfrm>
          <a:prstGeom prst="rect">
            <a:avLst/>
          </a:prstGeom>
          <a:solidFill>
            <a:srgbClr val="D4E3EC"/>
          </a:solidFill>
        </p:spPr>
        <p:txBody>
          <a:bodyPr vert="horz" lIns="91440" tIns="45720" rIns="91440" bIns="45720" rtlCol="0" anchor="ctr">
            <a:normAutofit/>
          </a:bodyPr>
          <a:lstStyle>
            <a:lvl1pPr algn="l" defTabSz="914411" rtl="0" eaLnBrk="1" latinLnBrk="0" hangingPunct="1">
              <a:lnSpc>
                <a:spcPct val="90000"/>
              </a:lnSpc>
              <a:spcBef>
                <a:spcPct val="0"/>
              </a:spcBef>
              <a:buNone/>
              <a:defRPr sz="4400" kern="1200">
                <a:solidFill>
                  <a:schemeClr val="tx2"/>
                </a:solidFill>
                <a:latin typeface="+mj-lt"/>
                <a:ea typeface="+mj-ea"/>
                <a:cs typeface="+mj-cs"/>
              </a:defRPr>
            </a:lvl1pPr>
          </a:lstStyle>
          <a:p>
            <a:pPr algn="ctr"/>
            <a:r>
              <a:rPr lang="en-GB" b="1" dirty="0" smtClean="0">
                <a:ln>
                  <a:solidFill>
                    <a:sysClr val="windowText" lastClr="000000"/>
                  </a:solidFill>
                </a:ln>
                <a:solidFill>
                  <a:srgbClr val="990033"/>
                </a:solidFill>
                <a:latin typeface="Century Gothic" panose="020B0502020202020204" pitchFamily="34" charset="0"/>
              </a:rPr>
              <a:t>Random </a:t>
            </a:r>
            <a:r>
              <a:rPr lang="en-GB" b="1" dirty="0">
                <a:ln>
                  <a:solidFill>
                    <a:sysClr val="windowText" lastClr="000000"/>
                  </a:solidFill>
                </a:ln>
                <a:solidFill>
                  <a:srgbClr val="990033"/>
                </a:solidFill>
                <a:latin typeface="Century Gothic" panose="020B0502020202020204" pitchFamily="34" charset="0"/>
              </a:rPr>
              <a:t>acts of kindness</a:t>
            </a:r>
          </a:p>
        </p:txBody>
      </p:sp>
      <p:pic>
        <p:nvPicPr>
          <p:cNvPr id="14338" name="Picture 2" descr="Why Random Acts of Kindness are Important - TeacupsAndTales"/>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4750" b="19252"/>
          <a:stretch/>
        </p:blipFill>
        <p:spPr bwMode="auto">
          <a:xfrm>
            <a:off x="0" y="286700"/>
            <a:ext cx="2681175" cy="17695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049058" y="2090058"/>
            <a:ext cx="2644959" cy="914400"/>
          </a:xfrm>
          <a:prstGeom prst="rect">
            <a:avLst/>
          </a:prstGeom>
          <a:solidFill>
            <a:schemeClr val="accent4">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mj-lt"/>
              </a:rPr>
              <a:t>… follow </a:t>
            </a:r>
            <a:r>
              <a:rPr lang="en-GB" sz="1400" dirty="0">
                <a:solidFill>
                  <a:schemeClr val="tx1"/>
                </a:solidFill>
                <a:latin typeface="+mj-lt"/>
              </a:rPr>
              <a:t>a new recipe and cook tea for your family tonight?</a:t>
            </a:r>
          </a:p>
        </p:txBody>
      </p:sp>
      <p:sp>
        <p:nvSpPr>
          <p:cNvPr id="21" name="Rectangle 20"/>
          <p:cNvSpPr/>
          <p:nvPr/>
        </p:nvSpPr>
        <p:spPr>
          <a:xfrm>
            <a:off x="9049058" y="3181770"/>
            <a:ext cx="2644959" cy="91440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 ring your </a:t>
            </a:r>
            <a:r>
              <a:rPr lang="en-GB" sz="1400" dirty="0">
                <a:solidFill>
                  <a:schemeClr val="tx1"/>
                </a:solidFill>
              </a:rPr>
              <a:t>grandparents/ elderly relatives today?</a:t>
            </a:r>
          </a:p>
        </p:txBody>
      </p:sp>
      <p:sp>
        <p:nvSpPr>
          <p:cNvPr id="22" name="Rectangle 21"/>
          <p:cNvSpPr/>
          <p:nvPr/>
        </p:nvSpPr>
        <p:spPr>
          <a:xfrm>
            <a:off x="554526" y="2118360"/>
            <a:ext cx="2644959" cy="91440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anose="020B0502020202020204" pitchFamily="34" charset="0"/>
              </a:rPr>
              <a:t>… </a:t>
            </a:r>
            <a:r>
              <a:rPr lang="en-GB" sz="1400" dirty="0">
                <a:solidFill>
                  <a:schemeClr val="tx1"/>
                </a:solidFill>
              </a:rPr>
              <a:t>the garden? Weeding, mowing the lawn</a:t>
            </a:r>
            <a:r>
              <a:rPr lang="en-GB" sz="1400" dirty="0" smtClean="0">
                <a:solidFill>
                  <a:schemeClr val="tx1"/>
                </a:solidFill>
              </a:rPr>
              <a:t>?</a:t>
            </a:r>
            <a:r>
              <a:rPr lang="en-GB" sz="1400" dirty="0" smtClean="0">
                <a:solidFill>
                  <a:schemeClr val="tx1"/>
                </a:solidFill>
                <a:latin typeface="Century Gothic" panose="020B0502020202020204" pitchFamily="34" charset="0"/>
              </a:rPr>
              <a:t> </a:t>
            </a:r>
            <a:endParaRPr lang="en-GB" sz="1400" dirty="0">
              <a:solidFill>
                <a:schemeClr val="tx1"/>
              </a:solidFill>
              <a:latin typeface="Century Gothic" panose="020B0502020202020204" pitchFamily="34" charset="0"/>
            </a:endParaRPr>
          </a:p>
        </p:txBody>
      </p:sp>
      <p:sp>
        <p:nvSpPr>
          <p:cNvPr id="23" name="Rectangle 22"/>
          <p:cNvSpPr/>
          <p:nvPr/>
        </p:nvSpPr>
        <p:spPr>
          <a:xfrm>
            <a:off x="554526" y="3171813"/>
            <a:ext cx="2644959" cy="914400"/>
          </a:xfrm>
          <a:prstGeom prst="rect">
            <a:avLst/>
          </a:prstGeom>
          <a:solidFill>
            <a:schemeClr val="accent4">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anose="020B0502020202020204" pitchFamily="34" charset="0"/>
              </a:rPr>
              <a:t>… </a:t>
            </a:r>
            <a:r>
              <a:rPr lang="en-GB" sz="1400" dirty="0" smtClean="0">
                <a:solidFill>
                  <a:schemeClr val="tx1"/>
                </a:solidFill>
              </a:rPr>
              <a:t>ring </a:t>
            </a:r>
            <a:r>
              <a:rPr lang="en-GB" sz="1400" dirty="0">
                <a:solidFill>
                  <a:schemeClr val="tx1"/>
                </a:solidFill>
              </a:rPr>
              <a:t>an elderly friend and offer to do their shopping when you go to the supermarket?</a:t>
            </a:r>
          </a:p>
        </p:txBody>
      </p:sp>
      <p:sp>
        <p:nvSpPr>
          <p:cNvPr id="24" name="Rectangle 23"/>
          <p:cNvSpPr/>
          <p:nvPr/>
        </p:nvSpPr>
        <p:spPr>
          <a:xfrm>
            <a:off x="554526" y="4210518"/>
            <a:ext cx="2644959" cy="91440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 </a:t>
            </a:r>
            <a:r>
              <a:rPr lang="en-GB" sz="1400" dirty="0">
                <a:solidFill>
                  <a:schemeClr val="tx1"/>
                </a:solidFill>
              </a:rPr>
              <a:t>research a </a:t>
            </a:r>
            <a:r>
              <a:rPr lang="en-GB" sz="1400" dirty="0" err="1">
                <a:solidFill>
                  <a:schemeClr val="tx1"/>
                </a:solidFill>
              </a:rPr>
              <a:t>‘cause</a:t>
            </a:r>
            <a:r>
              <a:rPr lang="en-GB" sz="1400" dirty="0">
                <a:solidFill>
                  <a:schemeClr val="tx1"/>
                </a:solidFill>
              </a:rPr>
              <a:t>’ or charity on the internet to see if there is anything you can do to help them?</a:t>
            </a:r>
          </a:p>
        </p:txBody>
      </p:sp>
      <p:sp>
        <p:nvSpPr>
          <p:cNvPr id="25" name="Rectangle 24"/>
          <p:cNvSpPr/>
          <p:nvPr/>
        </p:nvSpPr>
        <p:spPr>
          <a:xfrm>
            <a:off x="554525" y="5275278"/>
            <a:ext cx="2644959" cy="914400"/>
          </a:xfrm>
          <a:prstGeom prst="rect">
            <a:avLst/>
          </a:prstGeom>
          <a:solidFill>
            <a:schemeClr val="accent4">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…help </a:t>
            </a:r>
            <a:r>
              <a:rPr lang="en-GB" sz="1400" dirty="0">
                <a:solidFill>
                  <a:schemeClr val="tx1"/>
                </a:solidFill>
              </a:rPr>
              <a:t>with the housework? Cleaning, ironing, polishing </a:t>
            </a:r>
            <a:r>
              <a:rPr lang="en-GB" sz="1400" dirty="0" err="1">
                <a:solidFill>
                  <a:schemeClr val="tx1"/>
                </a:solidFill>
              </a:rPr>
              <a:t>etc</a:t>
            </a:r>
            <a:endParaRPr lang="en-GB" sz="1400" dirty="0">
              <a:solidFill>
                <a:schemeClr val="tx1"/>
              </a:solidFill>
            </a:endParaRPr>
          </a:p>
        </p:txBody>
      </p:sp>
      <p:sp>
        <p:nvSpPr>
          <p:cNvPr id="26" name="Rectangle 25"/>
          <p:cNvSpPr/>
          <p:nvPr/>
        </p:nvSpPr>
        <p:spPr>
          <a:xfrm>
            <a:off x="3382280" y="2118360"/>
            <a:ext cx="2644959" cy="914400"/>
          </a:xfrm>
          <a:prstGeom prst="rect">
            <a:avLst/>
          </a:prstGeom>
          <a:solidFill>
            <a:schemeClr val="accent4">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anose="020B0502020202020204" pitchFamily="34" charset="0"/>
              </a:rPr>
              <a:t>… </a:t>
            </a:r>
            <a:r>
              <a:rPr lang="en-GB" sz="1400" dirty="0" smtClean="0">
                <a:solidFill>
                  <a:schemeClr val="tx1"/>
                </a:solidFill>
              </a:rPr>
              <a:t>help a sibling with their schoolwork?</a:t>
            </a:r>
            <a:endParaRPr lang="en-GB" sz="1400" dirty="0">
              <a:solidFill>
                <a:schemeClr val="tx1"/>
              </a:solidFill>
              <a:latin typeface="Century Gothic" panose="020B0502020202020204" pitchFamily="34" charset="0"/>
            </a:endParaRPr>
          </a:p>
        </p:txBody>
      </p:sp>
      <p:sp>
        <p:nvSpPr>
          <p:cNvPr id="27" name="Rectangle 26"/>
          <p:cNvSpPr/>
          <p:nvPr/>
        </p:nvSpPr>
        <p:spPr>
          <a:xfrm>
            <a:off x="6205852" y="2095176"/>
            <a:ext cx="2644959" cy="91440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mj-lt"/>
              </a:rPr>
              <a:t>… go on a walk, take </a:t>
            </a:r>
            <a:r>
              <a:rPr lang="en-GB" sz="1400" dirty="0">
                <a:solidFill>
                  <a:schemeClr val="tx1"/>
                </a:solidFill>
                <a:latin typeface="+mj-lt"/>
              </a:rPr>
              <a:t>a bag and pick litter on the way</a:t>
            </a:r>
            <a:r>
              <a:rPr lang="en-GB" sz="1400" dirty="0" smtClean="0">
                <a:solidFill>
                  <a:schemeClr val="tx1"/>
                </a:solidFill>
                <a:latin typeface="+mj-lt"/>
              </a:rPr>
              <a:t>?</a:t>
            </a:r>
            <a:endParaRPr lang="en-GB" sz="1400" dirty="0">
              <a:solidFill>
                <a:schemeClr val="tx1"/>
              </a:solidFill>
              <a:latin typeface="+mj-lt"/>
            </a:endParaRPr>
          </a:p>
        </p:txBody>
      </p:sp>
      <p:sp>
        <p:nvSpPr>
          <p:cNvPr id="28" name="Rectangle 27"/>
          <p:cNvSpPr/>
          <p:nvPr/>
        </p:nvSpPr>
        <p:spPr>
          <a:xfrm>
            <a:off x="3382280" y="3173937"/>
            <a:ext cx="5468531" cy="1197006"/>
          </a:xfrm>
          <a:prstGeom prst="rect">
            <a:avLst/>
          </a:prstGeom>
          <a:gradFill flip="none" rotWithShape="1">
            <a:gsLst>
              <a:gs pos="0">
                <a:schemeClr val="bg1">
                  <a:lumMod val="95000"/>
                </a:schemeClr>
              </a:gs>
              <a:gs pos="100000">
                <a:schemeClr val="accent4">
                  <a:lumMod val="20000"/>
                  <a:lumOff val="8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 make </a:t>
            </a:r>
            <a:r>
              <a:rPr lang="en-GB" sz="1400" dirty="0">
                <a:solidFill>
                  <a:schemeClr val="tx1"/>
                </a:solidFill>
              </a:rPr>
              <a:t>a poster, design a card or send a letter to an elderly </a:t>
            </a:r>
            <a:r>
              <a:rPr lang="en-GB" sz="1400" dirty="0" smtClean="0">
                <a:solidFill>
                  <a:schemeClr val="tx1"/>
                </a:solidFill>
              </a:rPr>
              <a:t>resident living in a local care home that St Michael’s has links with?</a:t>
            </a:r>
          </a:p>
          <a:p>
            <a:pPr algn="ctr"/>
            <a:r>
              <a:rPr lang="en-GB" sz="1400" dirty="0" smtClean="0">
                <a:solidFill>
                  <a:schemeClr val="tx1"/>
                </a:solidFill>
              </a:rPr>
              <a:t> </a:t>
            </a:r>
            <a:r>
              <a:rPr lang="en-GB" sz="1400" dirty="0">
                <a:solidFill>
                  <a:schemeClr val="tx1"/>
                </a:solidFill>
              </a:rPr>
              <a:t>Please </a:t>
            </a:r>
            <a:r>
              <a:rPr lang="en-GB" sz="1400" dirty="0" smtClean="0">
                <a:solidFill>
                  <a:schemeClr val="tx1"/>
                </a:solidFill>
              </a:rPr>
              <a:t>email any to </a:t>
            </a:r>
            <a:r>
              <a:rPr lang="en-GB" sz="1400" dirty="0" smtClean="0">
                <a:solidFill>
                  <a:schemeClr val="tx1"/>
                </a:solidFill>
                <a:hlinkClick r:id="rId3"/>
              </a:rPr>
              <a:t>admin@saint-michaels.lancs.sch.uk</a:t>
            </a:r>
            <a:r>
              <a:rPr lang="en-GB" sz="1400" dirty="0" smtClean="0">
                <a:solidFill>
                  <a:schemeClr val="tx1"/>
                </a:solidFill>
              </a:rPr>
              <a:t> and Mrs Hooley will pass them on.</a:t>
            </a:r>
            <a:endParaRPr lang="en-GB" sz="1400" dirty="0">
              <a:solidFill>
                <a:schemeClr val="tx1"/>
              </a:solidFill>
              <a:latin typeface="Century Gothic" panose="020B0502020202020204" pitchFamily="34" charset="0"/>
            </a:endParaRPr>
          </a:p>
        </p:txBody>
      </p:sp>
      <p:pic>
        <p:nvPicPr>
          <p:cNvPr id="17" name="Picture 4" descr="Thinking PNG, Person Thinking, Emoji Thinking, Boy, Cartoon Images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7855" y="4394127"/>
            <a:ext cx="2475592" cy="24596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19581889">
            <a:off x="5226548" y="4866989"/>
            <a:ext cx="1601380" cy="759973"/>
          </a:xfrm>
          <a:custGeom>
            <a:avLst/>
            <a:gdLst>
              <a:gd name="connsiteX0" fmla="*/ 0 w 3597460"/>
              <a:gd name="connsiteY0" fmla="*/ 0 h 923330"/>
              <a:gd name="connsiteX1" fmla="*/ 3597460 w 3597460"/>
              <a:gd name="connsiteY1" fmla="*/ 0 h 923330"/>
              <a:gd name="connsiteX2" fmla="*/ 3597460 w 3597460"/>
              <a:gd name="connsiteY2" fmla="*/ 923330 h 923330"/>
              <a:gd name="connsiteX3" fmla="*/ 0 w 3597460"/>
              <a:gd name="connsiteY3" fmla="*/ 923330 h 923330"/>
              <a:gd name="connsiteX4" fmla="*/ 0 w 3597460"/>
              <a:gd name="connsiteY4" fmla="*/ 0 h 923330"/>
              <a:gd name="connsiteX0" fmla="*/ 0 w 3597460"/>
              <a:gd name="connsiteY0" fmla="*/ 0 h 1301260"/>
              <a:gd name="connsiteX1" fmla="*/ 3597460 w 3597460"/>
              <a:gd name="connsiteY1" fmla="*/ 0 h 1301260"/>
              <a:gd name="connsiteX2" fmla="*/ 3597460 w 3597460"/>
              <a:gd name="connsiteY2" fmla="*/ 923330 h 1301260"/>
              <a:gd name="connsiteX3" fmla="*/ 617350 w 3597460"/>
              <a:gd name="connsiteY3" fmla="*/ 1301260 h 1301260"/>
              <a:gd name="connsiteX4" fmla="*/ 0 w 3597460"/>
              <a:gd name="connsiteY4" fmla="*/ 0 h 1301260"/>
              <a:gd name="connsiteX0" fmla="*/ 0 w 3226147"/>
              <a:gd name="connsiteY0" fmla="*/ 378166 h 1301260"/>
              <a:gd name="connsiteX1" fmla="*/ 3226147 w 3226147"/>
              <a:gd name="connsiteY1" fmla="*/ 0 h 1301260"/>
              <a:gd name="connsiteX2" fmla="*/ 3226147 w 3226147"/>
              <a:gd name="connsiteY2" fmla="*/ 923330 h 1301260"/>
              <a:gd name="connsiteX3" fmla="*/ 246037 w 3226147"/>
              <a:gd name="connsiteY3" fmla="*/ 1301260 h 1301260"/>
              <a:gd name="connsiteX4" fmla="*/ 0 w 3226147"/>
              <a:gd name="connsiteY4" fmla="*/ 378166 h 1301260"/>
              <a:gd name="connsiteX0" fmla="*/ 0 w 3116132"/>
              <a:gd name="connsiteY0" fmla="*/ 631670 h 1301260"/>
              <a:gd name="connsiteX1" fmla="*/ 3116132 w 3116132"/>
              <a:gd name="connsiteY1" fmla="*/ 0 h 1301260"/>
              <a:gd name="connsiteX2" fmla="*/ 3116132 w 3116132"/>
              <a:gd name="connsiteY2" fmla="*/ 923330 h 1301260"/>
              <a:gd name="connsiteX3" fmla="*/ 136022 w 3116132"/>
              <a:gd name="connsiteY3" fmla="*/ 1301260 h 1301260"/>
              <a:gd name="connsiteX4" fmla="*/ 0 w 3116132"/>
              <a:gd name="connsiteY4" fmla="*/ 631670 h 1301260"/>
              <a:gd name="connsiteX0" fmla="*/ 0 w 3116132"/>
              <a:gd name="connsiteY0" fmla="*/ 631670 h 1301260"/>
              <a:gd name="connsiteX1" fmla="*/ 3116132 w 3116132"/>
              <a:gd name="connsiteY1" fmla="*/ 0 h 1301260"/>
              <a:gd name="connsiteX2" fmla="*/ 3116132 w 3116132"/>
              <a:gd name="connsiteY2" fmla="*/ 923330 h 1301260"/>
              <a:gd name="connsiteX3" fmla="*/ 136022 w 3116132"/>
              <a:gd name="connsiteY3" fmla="*/ 1301260 h 1301260"/>
              <a:gd name="connsiteX4" fmla="*/ 0 w 3116132"/>
              <a:gd name="connsiteY4" fmla="*/ 631670 h 1301260"/>
              <a:gd name="connsiteX0" fmla="*/ 337132 w 2980110"/>
              <a:gd name="connsiteY0" fmla="*/ 635002 h 1301260"/>
              <a:gd name="connsiteX1" fmla="*/ 2980110 w 2980110"/>
              <a:gd name="connsiteY1" fmla="*/ 0 h 1301260"/>
              <a:gd name="connsiteX2" fmla="*/ 2980110 w 2980110"/>
              <a:gd name="connsiteY2" fmla="*/ 923330 h 1301260"/>
              <a:gd name="connsiteX3" fmla="*/ 0 w 2980110"/>
              <a:gd name="connsiteY3" fmla="*/ 1301260 h 1301260"/>
              <a:gd name="connsiteX4" fmla="*/ 337132 w 2980110"/>
              <a:gd name="connsiteY4" fmla="*/ 635002 h 1301260"/>
              <a:gd name="connsiteX0" fmla="*/ 715533 w 2980110"/>
              <a:gd name="connsiteY0" fmla="*/ 509727 h 1301260"/>
              <a:gd name="connsiteX1" fmla="*/ 2980110 w 2980110"/>
              <a:gd name="connsiteY1" fmla="*/ 0 h 1301260"/>
              <a:gd name="connsiteX2" fmla="*/ 2980110 w 2980110"/>
              <a:gd name="connsiteY2" fmla="*/ 923330 h 1301260"/>
              <a:gd name="connsiteX3" fmla="*/ 0 w 2980110"/>
              <a:gd name="connsiteY3" fmla="*/ 1301260 h 1301260"/>
              <a:gd name="connsiteX4" fmla="*/ 715533 w 2980110"/>
              <a:gd name="connsiteY4" fmla="*/ 509727 h 1301260"/>
              <a:gd name="connsiteX0" fmla="*/ 481140 w 2745717"/>
              <a:gd name="connsiteY0" fmla="*/ 509727 h 998219"/>
              <a:gd name="connsiteX1" fmla="*/ 2745717 w 2745717"/>
              <a:gd name="connsiteY1" fmla="*/ 0 h 998219"/>
              <a:gd name="connsiteX2" fmla="*/ 2745717 w 2745717"/>
              <a:gd name="connsiteY2" fmla="*/ 923330 h 998219"/>
              <a:gd name="connsiteX3" fmla="*/ 0 w 2745717"/>
              <a:gd name="connsiteY3" fmla="*/ 998219 h 998219"/>
              <a:gd name="connsiteX4" fmla="*/ 481140 w 2745717"/>
              <a:gd name="connsiteY4" fmla="*/ 509727 h 998219"/>
              <a:gd name="connsiteX0" fmla="*/ 481140 w 2745717"/>
              <a:gd name="connsiteY0" fmla="*/ 282422 h 770914"/>
              <a:gd name="connsiteX1" fmla="*/ 2545318 w 2745717"/>
              <a:gd name="connsiteY1" fmla="*/ 0 h 770914"/>
              <a:gd name="connsiteX2" fmla="*/ 2745717 w 2745717"/>
              <a:gd name="connsiteY2" fmla="*/ 696025 h 770914"/>
              <a:gd name="connsiteX3" fmla="*/ 0 w 2745717"/>
              <a:gd name="connsiteY3" fmla="*/ 770914 h 770914"/>
              <a:gd name="connsiteX4" fmla="*/ 481140 w 2745717"/>
              <a:gd name="connsiteY4" fmla="*/ 282422 h 770914"/>
              <a:gd name="connsiteX0" fmla="*/ 481140 w 2745717"/>
              <a:gd name="connsiteY0" fmla="*/ 430141 h 918633"/>
              <a:gd name="connsiteX1" fmla="*/ 2643592 w 2745717"/>
              <a:gd name="connsiteY1" fmla="*/ 0 h 918633"/>
              <a:gd name="connsiteX2" fmla="*/ 2745717 w 2745717"/>
              <a:gd name="connsiteY2" fmla="*/ 843744 h 918633"/>
              <a:gd name="connsiteX3" fmla="*/ 0 w 2745717"/>
              <a:gd name="connsiteY3" fmla="*/ 918633 h 918633"/>
              <a:gd name="connsiteX4" fmla="*/ 481140 w 2745717"/>
              <a:gd name="connsiteY4" fmla="*/ 430141 h 918633"/>
              <a:gd name="connsiteX0" fmla="*/ 481140 w 2643592"/>
              <a:gd name="connsiteY0" fmla="*/ 430141 h 1033158"/>
              <a:gd name="connsiteX1" fmla="*/ 2643592 w 2643592"/>
              <a:gd name="connsiteY1" fmla="*/ 0 h 1033158"/>
              <a:gd name="connsiteX2" fmla="*/ 2586919 w 2643592"/>
              <a:gd name="connsiteY2" fmla="*/ 1033158 h 1033158"/>
              <a:gd name="connsiteX3" fmla="*/ 0 w 2643592"/>
              <a:gd name="connsiteY3" fmla="*/ 918633 h 1033158"/>
              <a:gd name="connsiteX4" fmla="*/ 481140 w 2643592"/>
              <a:gd name="connsiteY4" fmla="*/ 430141 h 1033158"/>
              <a:gd name="connsiteX0" fmla="*/ 481140 w 2620960"/>
              <a:gd name="connsiteY0" fmla="*/ 346844 h 949861"/>
              <a:gd name="connsiteX1" fmla="*/ 2620960 w 2620960"/>
              <a:gd name="connsiteY1" fmla="*/ 0 h 949861"/>
              <a:gd name="connsiteX2" fmla="*/ 2586919 w 2620960"/>
              <a:gd name="connsiteY2" fmla="*/ 949861 h 949861"/>
              <a:gd name="connsiteX3" fmla="*/ 0 w 2620960"/>
              <a:gd name="connsiteY3" fmla="*/ 835336 h 949861"/>
              <a:gd name="connsiteX4" fmla="*/ 481140 w 2620960"/>
              <a:gd name="connsiteY4" fmla="*/ 346844 h 949861"/>
              <a:gd name="connsiteX0" fmla="*/ 481140 w 2620960"/>
              <a:gd name="connsiteY0" fmla="*/ 355199 h 958216"/>
              <a:gd name="connsiteX1" fmla="*/ 2620960 w 2620960"/>
              <a:gd name="connsiteY1" fmla="*/ 8355 h 958216"/>
              <a:gd name="connsiteX2" fmla="*/ 2586919 w 2620960"/>
              <a:gd name="connsiteY2" fmla="*/ 958216 h 958216"/>
              <a:gd name="connsiteX3" fmla="*/ 0 w 2620960"/>
              <a:gd name="connsiteY3" fmla="*/ 843691 h 958216"/>
              <a:gd name="connsiteX4" fmla="*/ 481140 w 2620960"/>
              <a:gd name="connsiteY4" fmla="*/ 355199 h 958216"/>
              <a:gd name="connsiteX0" fmla="*/ 632282 w 2620960"/>
              <a:gd name="connsiteY0" fmla="*/ 92946 h 972428"/>
              <a:gd name="connsiteX1" fmla="*/ 2620960 w 2620960"/>
              <a:gd name="connsiteY1" fmla="*/ 22567 h 972428"/>
              <a:gd name="connsiteX2" fmla="*/ 2586919 w 2620960"/>
              <a:gd name="connsiteY2" fmla="*/ 972428 h 972428"/>
              <a:gd name="connsiteX3" fmla="*/ 0 w 2620960"/>
              <a:gd name="connsiteY3" fmla="*/ 857903 h 972428"/>
              <a:gd name="connsiteX4" fmla="*/ 632282 w 2620960"/>
              <a:gd name="connsiteY4" fmla="*/ 92946 h 972428"/>
              <a:gd name="connsiteX0" fmla="*/ 647307 w 2620960"/>
              <a:gd name="connsiteY0" fmla="*/ 0 h 1000623"/>
              <a:gd name="connsiteX1" fmla="*/ 2620960 w 2620960"/>
              <a:gd name="connsiteY1" fmla="*/ 50762 h 1000623"/>
              <a:gd name="connsiteX2" fmla="*/ 2586919 w 2620960"/>
              <a:gd name="connsiteY2" fmla="*/ 1000623 h 1000623"/>
              <a:gd name="connsiteX3" fmla="*/ 0 w 2620960"/>
              <a:gd name="connsiteY3" fmla="*/ 886098 h 1000623"/>
              <a:gd name="connsiteX4" fmla="*/ 647307 w 2620960"/>
              <a:gd name="connsiteY4" fmla="*/ 0 h 1000623"/>
              <a:gd name="connsiteX0" fmla="*/ 647307 w 2586919"/>
              <a:gd name="connsiteY0" fmla="*/ 0 h 1000623"/>
              <a:gd name="connsiteX1" fmla="*/ 2549074 w 2586919"/>
              <a:gd name="connsiteY1" fmla="*/ 84897 h 1000623"/>
              <a:gd name="connsiteX2" fmla="*/ 2586919 w 2586919"/>
              <a:gd name="connsiteY2" fmla="*/ 1000623 h 1000623"/>
              <a:gd name="connsiteX3" fmla="*/ 0 w 2586919"/>
              <a:gd name="connsiteY3" fmla="*/ 886098 h 1000623"/>
              <a:gd name="connsiteX4" fmla="*/ 647307 w 2586919"/>
              <a:gd name="connsiteY4" fmla="*/ 0 h 1000623"/>
              <a:gd name="connsiteX0" fmla="*/ 647307 w 2586919"/>
              <a:gd name="connsiteY0" fmla="*/ 0 h 1000623"/>
              <a:gd name="connsiteX1" fmla="*/ 2549074 w 2586919"/>
              <a:gd name="connsiteY1" fmla="*/ 84897 h 1000623"/>
              <a:gd name="connsiteX2" fmla="*/ 2586919 w 2586919"/>
              <a:gd name="connsiteY2" fmla="*/ 1000623 h 1000623"/>
              <a:gd name="connsiteX3" fmla="*/ 0 w 2586919"/>
              <a:gd name="connsiteY3" fmla="*/ 886098 h 1000623"/>
              <a:gd name="connsiteX4" fmla="*/ 647307 w 2586919"/>
              <a:gd name="connsiteY4" fmla="*/ 0 h 1000623"/>
              <a:gd name="connsiteX0" fmla="*/ 647307 w 2586919"/>
              <a:gd name="connsiteY0" fmla="*/ 0 h 1000623"/>
              <a:gd name="connsiteX1" fmla="*/ 2515268 w 2586919"/>
              <a:gd name="connsiteY1" fmla="*/ 357465 h 1000623"/>
              <a:gd name="connsiteX2" fmla="*/ 2586919 w 2586919"/>
              <a:gd name="connsiteY2" fmla="*/ 1000623 h 1000623"/>
              <a:gd name="connsiteX3" fmla="*/ 0 w 2586919"/>
              <a:gd name="connsiteY3" fmla="*/ 886098 h 1000623"/>
              <a:gd name="connsiteX4" fmla="*/ 647307 w 2586919"/>
              <a:gd name="connsiteY4" fmla="*/ 0 h 1000623"/>
              <a:gd name="connsiteX0" fmla="*/ 476912 w 2416524"/>
              <a:gd name="connsiteY0" fmla="*/ 0 h 1000623"/>
              <a:gd name="connsiteX1" fmla="*/ 2344873 w 2416524"/>
              <a:gd name="connsiteY1" fmla="*/ 357465 h 1000623"/>
              <a:gd name="connsiteX2" fmla="*/ 2416524 w 2416524"/>
              <a:gd name="connsiteY2" fmla="*/ 1000623 h 1000623"/>
              <a:gd name="connsiteX3" fmla="*/ 0 w 2416524"/>
              <a:gd name="connsiteY3" fmla="*/ 950283 h 1000623"/>
              <a:gd name="connsiteX4" fmla="*/ 476912 w 2416524"/>
              <a:gd name="connsiteY4" fmla="*/ 0 h 1000623"/>
              <a:gd name="connsiteX0" fmla="*/ 476912 w 2416524"/>
              <a:gd name="connsiteY0" fmla="*/ 0 h 1000623"/>
              <a:gd name="connsiteX1" fmla="*/ 1374991 w 2416524"/>
              <a:gd name="connsiteY1" fmla="*/ 63291 h 1000623"/>
              <a:gd name="connsiteX2" fmla="*/ 2344873 w 2416524"/>
              <a:gd name="connsiteY2" fmla="*/ 357465 h 1000623"/>
              <a:gd name="connsiteX3" fmla="*/ 2416524 w 2416524"/>
              <a:gd name="connsiteY3" fmla="*/ 1000623 h 1000623"/>
              <a:gd name="connsiteX4" fmla="*/ 0 w 2416524"/>
              <a:gd name="connsiteY4" fmla="*/ 950283 h 1000623"/>
              <a:gd name="connsiteX5" fmla="*/ 476912 w 2416524"/>
              <a:gd name="connsiteY5" fmla="*/ 0 h 1000623"/>
              <a:gd name="connsiteX0" fmla="*/ 476912 w 2416524"/>
              <a:gd name="connsiteY0" fmla="*/ 62342 h 1062965"/>
              <a:gd name="connsiteX1" fmla="*/ 1401378 w 2416524"/>
              <a:gd name="connsiteY1" fmla="*/ 12052 h 1062965"/>
              <a:gd name="connsiteX2" fmla="*/ 2344873 w 2416524"/>
              <a:gd name="connsiteY2" fmla="*/ 419807 h 1062965"/>
              <a:gd name="connsiteX3" fmla="*/ 2416524 w 2416524"/>
              <a:gd name="connsiteY3" fmla="*/ 1062965 h 1062965"/>
              <a:gd name="connsiteX4" fmla="*/ 0 w 2416524"/>
              <a:gd name="connsiteY4" fmla="*/ 1012625 h 1062965"/>
              <a:gd name="connsiteX5" fmla="*/ 476912 w 2416524"/>
              <a:gd name="connsiteY5" fmla="*/ 62342 h 1062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6524" h="1062965">
                <a:moveTo>
                  <a:pt x="476912" y="62342"/>
                </a:moveTo>
                <a:cubicBezTo>
                  <a:pt x="780091" y="118764"/>
                  <a:pt x="1098199" y="-44370"/>
                  <a:pt x="1401378" y="12052"/>
                </a:cubicBezTo>
                <a:lnTo>
                  <a:pt x="2344873" y="419807"/>
                </a:lnTo>
                <a:cubicBezTo>
                  <a:pt x="2255411" y="853844"/>
                  <a:pt x="2403909" y="757723"/>
                  <a:pt x="2416524" y="1062965"/>
                </a:cubicBezTo>
                <a:lnTo>
                  <a:pt x="0" y="1012625"/>
                </a:lnTo>
                <a:lnTo>
                  <a:pt x="476912" y="62342"/>
                </a:lnTo>
                <a:close/>
              </a:path>
            </a:pathLst>
          </a:custGeom>
          <a:noFill/>
        </p:spPr>
        <p:txBody>
          <a:bodyPr wrap="none" lIns="91440" tIns="45720" rIns="91440" bIns="45720">
            <a:prstTxWarp prst="textArchUp">
              <a:avLst/>
            </a:prstTxWarp>
            <a:spAutoFit/>
          </a:bodyPr>
          <a:lstStyle/>
          <a:p>
            <a:pPr algn="ctr"/>
            <a:r>
              <a:rPr lang="en-US" sz="5400" b="1" cap="none" spc="0" dirty="0" smtClean="0">
                <a:ln w="0">
                  <a:solidFill>
                    <a:schemeClr val="tx1"/>
                  </a:solidFill>
                </a:ln>
                <a:solidFill>
                  <a:srgbClr val="FFC000"/>
                </a:solidFill>
              </a:rPr>
              <a:t>Could you…</a:t>
            </a:r>
            <a:endParaRPr lang="en-US" sz="5400" b="1" cap="none" spc="0" dirty="0">
              <a:ln w="0">
                <a:solidFill>
                  <a:schemeClr val="tx1"/>
                </a:solidFill>
              </a:ln>
              <a:solidFill>
                <a:srgbClr val="FFC000"/>
              </a:solidFill>
            </a:endParaRPr>
          </a:p>
        </p:txBody>
      </p:sp>
      <p:pic>
        <p:nvPicPr>
          <p:cNvPr id="20" name="Picture 19"/>
          <p:cNvPicPr>
            <a:picLocks noChangeAspect="1"/>
          </p:cNvPicPr>
          <p:nvPr/>
        </p:nvPicPr>
        <p:blipFill rotWithShape="1">
          <a:blip r:embed="rId5">
            <a:clrChange>
              <a:clrFrom>
                <a:srgbClr val="FFFFFF"/>
              </a:clrFrom>
              <a:clrTo>
                <a:srgbClr val="FFFFFF">
                  <a:alpha val="0"/>
                </a:srgbClr>
              </a:clrTo>
            </a:clrChange>
          </a:blip>
          <a:srcRect l="28427" t="43424" r="60769" b="33628"/>
          <a:stretch/>
        </p:blipFill>
        <p:spPr>
          <a:xfrm>
            <a:off x="10729365" y="740037"/>
            <a:ext cx="865277" cy="1033324"/>
          </a:xfrm>
          <a:prstGeom prst="rect">
            <a:avLst/>
          </a:prstGeom>
        </p:spPr>
      </p:pic>
      <p:pic>
        <p:nvPicPr>
          <p:cNvPr id="2" name="Picture 1"/>
          <p:cNvPicPr>
            <a:picLocks noChangeAspect="1"/>
          </p:cNvPicPr>
          <p:nvPr/>
        </p:nvPicPr>
        <p:blipFill rotWithShape="1">
          <a:blip r:embed="rId6">
            <a:clrChange>
              <a:clrFrom>
                <a:srgbClr val="FFFFFF"/>
              </a:clrFrom>
              <a:clrTo>
                <a:srgbClr val="FFFFFF">
                  <a:alpha val="0"/>
                </a:srgbClr>
              </a:clrTo>
            </a:clrChange>
          </a:blip>
          <a:srcRect l="56042" t="58827" r="36067" b="22533"/>
          <a:stretch/>
        </p:blipFill>
        <p:spPr>
          <a:xfrm>
            <a:off x="9633171" y="625829"/>
            <a:ext cx="996819" cy="1323901"/>
          </a:xfrm>
          <a:prstGeom prst="rect">
            <a:avLst/>
          </a:prstGeom>
        </p:spPr>
      </p:pic>
      <p:sp>
        <p:nvSpPr>
          <p:cNvPr id="29" name="Rectangle 28"/>
          <p:cNvSpPr/>
          <p:nvPr/>
        </p:nvSpPr>
        <p:spPr>
          <a:xfrm>
            <a:off x="9033606" y="4210517"/>
            <a:ext cx="2644959" cy="1497555"/>
          </a:xfrm>
          <a:prstGeom prst="rect">
            <a:avLst/>
          </a:prstGeom>
          <a:solidFill>
            <a:schemeClr val="accent4">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…have a </a:t>
            </a:r>
            <a:r>
              <a:rPr lang="en-GB" sz="1400" dirty="0" err="1" smtClean="0">
                <a:solidFill>
                  <a:schemeClr val="tx1"/>
                </a:solidFill>
              </a:rPr>
              <a:t>clearout</a:t>
            </a:r>
            <a:r>
              <a:rPr lang="en-GB" sz="1400" dirty="0" smtClean="0">
                <a:solidFill>
                  <a:schemeClr val="tx1"/>
                </a:solidFill>
              </a:rPr>
              <a:t> and take some of your unwanted goods to a charity shop. Could you also ask them if you could help out there before college starts? This is a great experience to have on your CV!</a:t>
            </a:r>
            <a:endParaRPr lang="en-GB" sz="1400" dirty="0">
              <a:solidFill>
                <a:schemeClr val="tx1"/>
              </a:solidFill>
            </a:endParaRPr>
          </a:p>
        </p:txBody>
      </p:sp>
    </p:spTree>
    <p:extLst>
      <p:ext uri="{BB962C8B-B14F-4D97-AF65-F5344CB8AC3E}">
        <p14:creationId xmlns:p14="http://schemas.microsoft.com/office/powerpoint/2010/main" val="3073455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0913" y="609600"/>
            <a:ext cx="11153104" cy="1356360"/>
          </a:xfrm>
          <a:prstGeom prst="rect">
            <a:avLst/>
          </a:prstGeom>
          <a:solidFill>
            <a:srgbClr val="D4E3EC"/>
          </a:solidFill>
        </p:spPr>
        <p:txBody>
          <a:bodyPr vert="horz" lIns="91440" tIns="45720" rIns="91440" bIns="45720" rtlCol="0" anchor="ctr">
            <a:normAutofit/>
          </a:bodyPr>
          <a:lstStyle>
            <a:lvl1pPr algn="l" defTabSz="914411" rtl="0" eaLnBrk="1" latinLnBrk="0" hangingPunct="1">
              <a:lnSpc>
                <a:spcPct val="90000"/>
              </a:lnSpc>
              <a:spcBef>
                <a:spcPct val="0"/>
              </a:spcBef>
              <a:buNone/>
              <a:defRPr sz="4400" kern="1200">
                <a:solidFill>
                  <a:schemeClr val="tx2"/>
                </a:solidFill>
                <a:latin typeface="+mj-lt"/>
                <a:ea typeface="+mj-ea"/>
                <a:cs typeface="+mj-cs"/>
              </a:defRPr>
            </a:lvl1pPr>
          </a:lstStyle>
          <a:p>
            <a:pPr algn="ctr"/>
            <a:r>
              <a:rPr lang="en-GB" b="1" dirty="0" smtClean="0">
                <a:ln>
                  <a:solidFill>
                    <a:sysClr val="windowText" lastClr="000000"/>
                  </a:solidFill>
                </a:ln>
                <a:solidFill>
                  <a:srgbClr val="990033"/>
                </a:solidFill>
                <a:latin typeface="Century Gothic" panose="020B0502020202020204" pitchFamily="34" charset="0"/>
              </a:rPr>
              <a:t>Enrichment</a:t>
            </a:r>
            <a:endParaRPr lang="en-GB" b="1" dirty="0">
              <a:ln>
                <a:solidFill>
                  <a:sysClr val="windowText" lastClr="000000"/>
                </a:solidFill>
              </a:ln>
              <a:solidFill>
                <a:srgbClr val="990033"/>
              </a:solidFill>
              <a:latin typeface="Century Gothic" panose="020B0502020202020204" pitchFamily="34" charset="0"/>
            </a:endParaRPr>
          </a:p>
        </p:txBody>
      </p:sp>
      <p:sp>
        <p:nvSpPr>
          <p:cNvPr id="5" name="Rectangle 4"/>
          <p:cNvSpPr/>
          <p:nvPr/>
        </p:nvSpPr>
        <p:spPr>
          <a:xfrm>
            <a:off x="540913" y="2227830"/>
            <a:ext cx="3400022" cy="1890423"/>
          </a:xfrm>
          <a:prstGeom prst="rect">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solidFill>
                  <a:schemeClr val="tx1"/>
                </a:solidFill>
                <a:latin typeface="Century Gothic" panose="020B0502020202020204" pitchFamily="34" charset="0"/>
              </a:rPr>
              <a:t>Sign Language</a:t>
            </a:r>
          </a:p>
          <a:p>
            <a:pPr algn="ctr"/>
            <a:endParaRPr lang="en-GB" sz="1400" dirty="0" smtClean="0">
              <a:solidFill>
                <a:schemeClr val="tx1"/>
              </a:solidFill>
              <a:latin typeface="Century Gothic" panose="020B0502020202020204" pitchFamily="34" charset="0"/>
            </a:endParaRPr>
          </a:p>
          <a:p>
            <a:pPr algn="ctr"/>
            <a:r>
              <a:rPr lang="en-GB" sz="1400" dirty="0" smtClean="0">
                <a:solidFill>
                  <a:schemeClr val="tx1"/>
                </a:solidFill>
                <a:latin typeface="Century Gothic" panose="020B0502020202020204" pitchFamily="34" charset="0"/>
              </a:rPr>
              <a:t>Have you ever thought about learning sign language? As you are under 18 for just £3 you can! Great for your cv too. </a:t>
            </a:r>
          </a:p>
          <a:p>
            <a:pPr algn="ctr"/>
            <a:r>
              <a:rPr lang="en-GB" sz="1400" dirty="0">
                <a:solidFill>
                  <a:schemeClr val="tx1"/>
                </a:solidFill>
                <a:latin typeface="Century Gothic" panose="020B0502020202020204" pitchFamily="34" charset="0"/>
                <a:hlinkClick r:id="rId2"/>
              </a:rPr>
              <a:t>https://www.british-sign.co.uk/learn-online-british-sign-language-course/</a:t>
            </a:r>
            <a:endParaRPr lang="en-GB" sz="1400" dirty="0">
              <a:solidFill>
                <a:schemeClr val="tx1"/>
              </a:solidFill>
              <a:latin typeface="Century Gothic" panose="020B0502020202020204" pitchFamily="34" charset="0"/>
            </a:endParaRPr>
          </a:p>
        </p:txBody>
      </p:sp>
      <p:sp>
        <p:nvSpPr>
          <p:cNvPr id="8" name="Rectangle 7"/>
          <p:cNvSpPr/>
          <p:nvPr/>
        </p:nvSpPr>
        <p:spPr>
          <a:xfrm>
            <a:off x="4417454" y="2227829"/>
            <a:ext cx="3490174" cy="1890423"/>
          </a:xfrm>
          <a:prstGeom prst="rect">
            <a:avLst/>
          </a:prstGeom>
          <a:solidFill>
            <a:srgbClr val="99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u="sng" dirty="0" smtClean="0">
              <a:solidFill>
                <a:schemeClr val="tx1"/>
              </a:solidFill>
              <a:latin typeface="Century Gothic" panose="020B0502020202020204" pitchFamily="34" charset="0"/>
            </a:endParaRPr>
          </a:p>
          <a:p>
            <a:pPr algn="ctr"/>
            <a:r>
              <a:rPr lang="en-GB" b="1" u="sng" dirty="0" smtClean="0">
                <a:solidFill>
                  <a:schemeClr val="tx1"/>
                </a:solidFill>
                <a:latin typeface="Century Gothic" panose="020B0502020202020204" pitchFamily="34" charset="0"/>
              </a:rPr>
              <a:t>Museums &amp; Art Galleries</a:t>
            </a:r>
          </a:p>
          <a:p>
            <a:pPr algn="ctr"/>
            <a:endParaRPr lang="en-GB" sz="1050" dirty="0">
              <a:solidFill>
                <a:schemeClr val="tx1"/>
              </a:solidFill>
              <a:latin typeface="Century Gothic" panose="020B0502020202020204" pitchFamily="34" charset="0"/>
            </a:endParaRPr>
          </a:p>
          <a:p>
            <a:pPr algn="ctr"/>
            <a:r>
              <a:rPr lang="en-GB" sz="1400" dirty="0" smtClean="0">
                <a:solidFill>
                  <a:schemeClr val="tx1"/>
                </a:solidFill>
                <a:latin typeface="Century Gothic" panose="020B0502020202020204" pitchFamily="34" charset="0"/>
              </a:rPr>
              <a:t>Lots of you have a passion and enjoy history, art, textiles etc. There are currently lots of virtual tours at available at a variety of locations. </a:t>
            </a:r>
            <a:r>
              <a:rPr lang="en-GB" sz="1400" dirty="0">
                <a:solidFill>
                  <a:schemeClr val="tx1"/>
                </a:solidFill>
                <a:latin typeface="Century Gothic" panose="020B0502020202020204" pitchFamily="34" charset="0"/>
              </a:rPr>
              <a:t>Click this link </a:t>
            </a:r>
            <a:r>
              <a:rPr lang="en-GB" sz="1400" dirty="0">
                <a:solidFill>
                  <a:schemeClr val="tx1"/>
                </a:solidFill>
                <a:latin typeface="Century Gothic" panose="020B0502020202020204" pitchFamily="34" charset="0"/>
                <a:hlinkClick r:id="rId3"/>
              </a:rPr>
              <a:t>https://</a:t>
            </a:r>
            <a:r>
              <a:rPr lang="en-GB" sz="1400" dirty="0" smtClean="0">
                <a:solidFill>
                  <a:schemeClr val="tx1"/>
                </a:solidFill>
                <a:latin typeface="Century Gothic" panose="020B0502020202020204" pitchFamily="34" charset="0"/>
                <a:hlinkClick r:id="rId3"/>
              </a:rPr>
              <a:t>smartify.org/venues</a:t>
            </a:r>
            <a:r>
              <a:rPr lang="en-GB" sz="1400" dirty="0" smtClean="0">
                <a:solidFill>
                  <a:schemeClr val="tx1"/>
                </a:solidFill>
                <a:latin typeface="Century Gothic" panose="020B0502020202020204" pitchFamily="34" charset="0"/>
              </a:rPr>
              <a:t> </a:t>
            </a:r>
          </a:p>
          <a:p>
            <a:pPr algn="ctr"/>
            <a:endParaRPr lang="en-GB" sz="1400" dirty="0">
              <a:solidFill>
                <a:schemeClr val="tx1"/>
              </a:solidFill>
              <a:latin typeface="Century Gothic" panose="020B0502020202020204" pitchFamily="34" charset="0"/>
            </a:endParaRPr>
          </a:p>
        </p:txBody>
      </p:sp>
      <p:sp>
        <p:nvSpPr>
          <p:cNvPr id="9" name="Rectangle 8"/>
          <p:cNvSpPr/>
          <p:nvPr/>
        </p:nvSpPr>
        <p:spPr>
          <a:xfrm>
            <a:off x="8293995" y="2227828"/>
            <a:ext cx="3400022" cy="1890423"/>
          </a:xfrm>
          <a:prstGeom prst="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solidFill>
                  <a:schemeClr val="tx1"/>
                </a:solidFill>
                <a:latin typeface="Century Gothic" panose="020B0502020202020204" pitchFamily="34" charset="0"/>
              </a:rPr>
              <a:t>Yoga</a:t>
            </a:r>
            <a:endParaRPr lang="en-GB" b="1" u="sng" dirty="0">
              <a:solidFill>
                <a:schemeClr val="tx1"/>
              </a:solidFill>
              <a:latin typeface="Century Gothic" panose="020B0502020202020204" pitchFamily="34" charset="0"/>
            </a:endParaRPr>
          </a:p>
          <a:p>
            <a:pPr algn="ctr"/>
            <a:r>
              <a:rPr lang="en-GB" sz="1400" dirty="0" smtClean="0">
                <a:solidFill>
                  <a:schemeClr val="tx1"/>
                </a:solidFill>
                <a:latin typeface="Century Gothic" panose="020B0502020202020204" pitchFamily="34" charset="0"/>
              </a:rPr>
              <a:t>Yoga is an assured method of reducing your stress and anxiety. Learn Yoga with the ‘</a:t>
            </a:r>
            <a:r>
              <a:rPr lang="en-GB" sz="1400" b="1" dirty="0" smtClean="0">
                <a:solidFill>
                  <a:schemeClr val="tx1"/>
                </a:solidFill>
                <a:latin typeface="Century Gothic" panose="020B0502020202020204" pitchFamily="34" charset="0"/>
              </a:rPr>
              <a:t>Down Dog</a:t>
            </a:r>
            <a:r>
              <a:rPr lang="en-GB" sz="1400" dirty="0" smtClean="0">
                <a:solidFill>
                  <a:schemeClr val="tx1"/>
                </a:solidFill>
                <a:latin typeface="Century Gothic" panose="020B0502020202020204" pitchFamily="34" charset="0"/>
              </a:rPr>
              <a:t>’ app. It  is free for students until July and will teach you about</a:t>
            </a:r>
            <a:r>
              <a:rPr lang="en-GB" sz="1400" dirty="0">
                <a:solidFill>
                  <a:schemeClr val="tx1"/>
                </a:solidFill>
                <a:latin typeface="Century Gothic" panose="020B0502020202020204" pitchFamily="34" charset="0"/>
              </a:rPr>
              <a:t> meditation, relaxation and breathing </a:t>
            </a:r>
            <a:r>
              <a:rPr lang="en-GB" sz="1400" dirty="0" smtClean="0">
                <a:solidFill>
                  <a:schemeClr val="tx1"/>
                </a:solidFill>
                <a:latin typeface="Century Gothic" panose="020B0502020202020204" pitchFamily="34" charset="0"/>
              </a:rPr>
              <a:t>techniques</a:t>
            </a:r>
          </a:p>
          <a:p>
            <a:pPr algn="ctr"/>
            <a:r>
              <a:rPr lang="en-GB" sz="1400" dirty="0">
                <a:solidFill>
                  <a:schemeClr val="tx1"/>
                </a:solidFill>
                <a:latin typeface="Century Gothic" panose="020B0502020202020204" pitchFamily="34" charset="0"/>
                <a:hlinkClick r:id="rId4"/>
              </a:rPr>
              <a:t>https://www.downdogapp.com</a:t>
            </a:r>
            <a:r>
              <a:rPr lang="en-GB" sz="1400" dirty="0" smtClean="0">
                <a:solidFill>
                  <a:schemeClr val="tx1"/>
                </a:solidFill>
                <a:latin typeface="Century Gothic" panose="020B0502020202020204" pitchFamily="34" charset="0"/>
                <a:hlinkClick r:id="rId4"/>
              </a:rPr>
              <a:t>/</a:t>
            </a:r>
            <a:r>
              <a:rPr lang="en-GB" sz="1400" dirty="0" smtClean="0">
                <a:solidFill>
                  <a:schemeClr val="tx1"/>
                </a:solidFill>
                <a:latin typeface="Century Gothic" panose="020B0502020202020204" pitchFamily="34" charset="0"/>
              </a:rPr>
              <a:t> </a:t>
            </a:r>
            <a:endParaRPr lang="en-GB" sz="1400" dirty="0">
              <a:solidFill>
                <a:schemeClr val="tx1"/>
              </a:solidFill>
              <a:latin typeface="Century Gothic" panose="020B0502020202020204" pitchFamily="34" charset="0"/>
            </a:endParaRPr>
          </a:p>
        </p:txBody>
      </p:sp>
      <p:sp>
        <p:nvSpPr>
          <p:cNvPr id="10" name="Rectangle 9"/>
          <p:cNvSpPr/>
          <p:nvPr/>
        </p:nvSpPr>
        <p:spPr>
          <a:xfrm>
            <a:off x="540913" y="4384957"/>
            <a:ext cx="3400022" cy="189042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solidFill>
                  <a:schemeClr val="tx1"/>
                </a:solidFill>
                <a:latin typeface="Century Gothic" panose="020B0502020202020204" pitchFamily="34" charset="0"/>
              </a:rPr>
              <a:t>Theatre Thursday!</a:t>
            </a:r>
          </a:p>
          <a:p>
            <a:pPr algn="ctr"/>
            <a:endParaRPr lang="en-GB" sz="1600" dirty="0">
              <a:solidFill>
                <a:schemeClr val="tx1"/>
              </a:solidFill>
              <a:latin typeface="Century Gothic" panose="020B0502020202020204" pitchFamily="34" charset="0"/>
            </a:endParaRPr>
          </a:p>
          <a:p>
            <a:pPr algn="ctr"/>
            <a:r>
              <a:rPr lang="en-GB" sz="1400" dirty="0" smtClean="0">
                <a:solidFill>
                  <a:schemeClr val="tx1"/>
                </a:solidFill>
                <a:latin typeface="Century Gothic" panose="020B0502020202020204" pitchFamily="34" charset="0"/>
              </a:rPr>
              <a:t>Stuck for something to do during the week, every Thursday the ‘National Theatre’ will show free full length plays</a:t>
            </a:r>
          </a:p>
          <a:p>
            <a:pPr algn="ctr"/>
            <a:r>
              <a:rPr lang="en-GB" sz="1400" dirty="0">
                <a:solidFill>
                  <a:schemeClr val="tx1"/>
                </a:solidFill>
                <a:latin typeface="Century Gothic" panose="020B0502020202020204" pitchFamily="34" charset="0"/>
                <a:hlinkClick r:id="rId5"/>
              </a:rPr>
              <a:t>https://</a:t>
            </a:r>
            <a:r>
              <a:rPr lang="en-GB" sz="1400" dirty="0" smtClean="0">
                <a:solidFill>
                  <a:schemeClr val="tx1"/>
                </a:solidFill>
                <a:latin typeface="Century Gothic" panose="020B0502020202020204" pitchFamily="34" charset="0"/>
                <a:hlinkClick r:id="rId5"/>
              </a:rPr>
              <a:t>www.youtube.com/channel/UCUDq1XzCY0NIOYVJvEMQjqw</a:t>
            </a:r>
            <a:r>
              <a:rPr lang="en-GB" sz="1400" dirty="0" smtClean="0">
                <a:solidFill>
                  <a:schemeClr val="tx1"/>
                </a:solidFill>
                <a:latin typeface="Century Gothic" panose="020B0502020202020204" pitchFamily="34" charset="0"/>
              </a:rPr>
              <a:t> </a:t>
            </a:r>
            <a:endParaRPr lang="en-GB" sz="1400" dirty="0">
              <a:solidFill>
                <a:schemeClr val="tx1"/>
              </a:solidFill>
              <a:latin typeface="Century Gothic" panose="020B0502020202020204" pitchFamily="34" charset="0"/>
            </a:endParaRPr>
          </a:p>
        </p:txBody>
      </p:sp>
      <p:sp>
        <p:nvSpPr>
          <p:cNvPr id="11" name="Rectangle 10"/>
          <p:cNvSpPr/>
          <p:nvPr/>
        </p:nvSpPr>
        <p:spPr>
          <a:xfrm>
            <a:off x="4417454" y="4384956"/>
            <a:ext cx="3490174" cy="1890423"/>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solidFill>
                  <a:schemeClr val="tx1"/>
                </a:solidFill>
                <a:latin typeface="Century Gothic" panose="020B0502020202020204" pitchFamily="34" charset="0"/>
              </a:rPr>
              <a:t>Meditation</a:t>
            </a:r>
          </a:p>
          <a:p>
            <a:pPr algn="ctr"/>
            <a:r>
              <a:rPr lang="en-GB" sz="1400" dirty="0" smtClean="0">
                <a:solidFill>
                  <a:schemeClr val="tx1"/>
                </a:solidFill>
                <a:latin typeface="Century Gothic" panose="020B0502020202020204" pitchFamily="34" charset="0"/>
              </a:rPr>
              <a:t>Benefits of regular meditation are; reducing stress, helps you get a good nights sleep, improves your metabolism and much more. Give it a go for free on the ‘Headspace</a:t>
            </a:r>
            <a:r>
              <a:rPr lang="en-GB" sz="1400" dirty="0">
                <a:solidFill>
                  <a:schemeClr val="tx1"/>
                </a:solidFill>
                <a:latin typeface="Century Gothic" panose="020B0502020202020204" pitchFamily="34" charset="0"/>
              </a:rPr>
              <a:t>’ app </a:t>
            </a:r>
            <a:r>
              <a:rPr lang="en-GB" sz="1400" dirty="0">
                <a:solidFill>
                  <a:schemeClr val="tx1"/>
                </a:solidFill>
                <a:latin typeface="Century Gothic" panose="020B0502020202020204" pitchFamily="34" charset="0"/>
                <a:hlinkClick r:id="rId6"/>
              </a:rPr>
              <a:t>https://</a:t>
            </a:r>
            <a:r>
              <a:rPr lang="en-GB" sz="1400" dirty="0" smtClean="0">
                <a:solidFill>
                  <a:schemeClr val="tx1"/>
                </a:solidFill>
                <a:latin typeface="Century Gothic" panose="020B0502020202020204" pitchFamily="34" charset="0"/>
                <a:hlinkClick r:id="rId6"/>
              </a:rPr>
              <a:t>www.headspace.com/meditation/meditation-for-beginners</a:t>
            </a:r>
            <a:r>
              <a:rPr lang="en-GB" sz="1400" dirty="0" smtClean="0">
                <a:solidFill>
                  <a:schemeClr val="tx1"/>
                </a:solidFill>
                <a:latin typeface="Century Gothic" panose="020B0502020202020204" pitchFamily="34" charset="0"/>
              </a:rPr>
              <a:t> </a:t>
            </a:r>
            <a:endParaRPr lang="en-GB" sz="2000" u="sng" dirty="0">
              <a:solidFill>
                <a:schemeClr val="tx1"/>
              </a:solidFill>
              <a:latin typeface="Century Gothic" panose="020B0502020202020204" pitchFamily="34" charset="0"/>
            </a:endParaRPr>
          </a:p>
        </p:txBody>
      </p:sp>
      <p:sp>
        <p:nvSpPr>
          <p:cNvPr id="12" name="Rectangle 11"/>
          <p:cNvSpPr/>
          <p:nvPr/>
        </p:nvSpPr>
        <p:spPr>
          <a:xfrm>
            <a:off x="8293995" y="4384955"/>
            <a:ext cx="3400022" cy="1890423"/>
          </a:xfrm>
          <a:prstGeom prst="rect">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solidFill>
                  <a:schemeClr val="tx1"/>
                </a:solidFill>
                <a:latin typeface="Century Gothic" panose="020B0502020202020204" pitchFamily="34" charset="0"/>
              </a:rPr>
              <a:t>Virtual Zoos</a:t>
            </a:r>
          </a:p>
          <a:p>
            <a:pPr algn="ctr"/>
            <a:r>
              <a:rPr lang="en-GB" sz="1400" dirty="0" smtClean="0">
                <a:solidFill>
                  <a:schemeClr val="tx1"/>
                </a:solidFill>
                <a:latin typeface="Century Gothic" panose="020B0502020202020204" pitchFamily="34" charset="0"/>
              </a:rPr>
              <a:t>Lots of you have expressed an interest of having a career within animal care. Click on this link and see some animals </a:t>
            </a:r>
            <a:r>
              <a:rPr lang="en-GB" sz="1400" dirty="0">
                <a:solidFill>
                  <a:schemeClr val="tx1"/>
                </a:solidFill>
                <a:latin typeface="Century Gothic" panose="020B0502020202020204" pitchFamily="34" charset="0"/>
              </a:rPr>
              <a:t>enjoying </a:t>
            </a:r>
            <a:r>
              <a:rPr lang="en-GB" sz="1400" dirty="0" smtClean="0">
                <a:solidFill>
                  <a:schemeClr val="tx1"/>
                </a:solidFill>
                <a:latin typeface="Century Gothic" panose="020B0502020202020204" pitchFamily="34" charset="0"/>
              </a:rPr>
              <a:t>the </a:t>
            </a:r>
            <a:r>
              <a:rPr lang="en-GB" sz="1400" dirty="0">
                <a:solidFill>
                  <a:schemeClr val="tx1"/>
                </a:solidFill>
                <a:latin typeface="Century Gothic" panose="020B0502020202020204" pitchFamily="34" charset="0"/>
              </a:rPr>
              <a:t>peace and quiet at Edinburgh zoo </a:t>
            </a:r>
            <a:r>
              <a:rPr lang="en-GB" sz="1400" dirty="0" smtClean="0">
                <a:solidFill>
                  <a:schemeClr val="tx1"/>
                </a:solidFill>
                <a:latin typeface="Century Gothic" panose="020B0502020202020204" pitchFamily="34" charset="0"/>
              </a:rPr>
              <a:t> </a:t>
            </a:r>
            <a:r>
              <a:rPr lang="en-GB" sz="1400" dirty="0" smtClean="0">
                <a:solidFill>
                  <a:schemeClr val="tx1"/>
                </a:solidFill>
                <a:latin typeface="Century Gothic" panose="020B0502020202020204" pitchFamily="34" charset="0"/>
                <a:hlinkClick r:id="rId7"/>
              </a:rPr>
              <a:t>https://www.edinburghzoo.org.uk/webcams</a:t>
            </a:r>
            <a:r>
              <a:rPr lang="en-GB" sz="1400" dirty="0" smtClean="0">
                <a:solidFill>
                  <a:schemeClr val="tx1"/>
                </a:solidFill>
                <a:latin typeface="Century Gothic" panose="020B0502020202020204" pitchFamily="34" charset="0"/>
              </a:rPr>
              <a:t> </a:t>
            </a:r>
            <a:endParaRPr lang="en-GB" sz="1400" dirty="0">
              <a:solidFill>
                <a:schemeClr val="tx1"/>
              </a:solidFill>
              <a:latin typeface="Century Gothic" panose="020B0502020202020204" pitchFamily="34" charset="0"/>
            </a:endParaRPr>
          </a:p>
        </p:txBody>
      </p:sp>
      <p:sp>
        <p:nvSpPr>
          <p:cNvPr id="15" name="TextBox 14"/>
          <p:cNvSpPr txBox="1"/>
          <p:nvPr/>
        </p:nvSpPr>
        <p:spPr>
          <a:xfrm>
            <a:off x="21302906" y="0"/>
            <a:ext cx="1622738" cy="2031325"/>
          </a:xfrm>
          <a:prstGeom prst="rect">
            <a:avLst/>
          </a:prstGeom>
          <a:noFill/>
        </p:spPr>
        <p:txBody>
          <a:bodyPr wrap="square" rtlCol="0">
            <a:spAutoFit/>
          </a:bodyPr>
          <a:lstStyle/>
          <a:p>
            <a:r>
              <a:rPr lang="en-GB" dirty="0" smtClean="0"/>
              <a:t>This is from </a:t>
            </a:r>
            <a:r>
              <a:rPr lang="en-GB" dirty="0" err="1" smtClean="0"/>
              <a:t>Keiths</a:t>
            </a:r>
            <a:r>
              <a:rPr lang="en-GB" dirty="0" smtClean="0"/>
              <a:t> doc  - I don’t think we can use it in this format because </a:t>
            </a:r>
            <a:r>
              <a:rPr lang="en-GB" smtClean="0"/>
              <a:t>it’s copied</a:t>
            </a:r>
            <a:endParaRPr lang="en-GB" dirty="0"/>
          </a:p>
        </p:txBody>
      </p:sp>
      <p:pic>
        <p:nvPicPr>
          <p:cNvPr id="19458" name="Picture 2" descr="St Barnabas' CE Primary School &amp; Nursery"/>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9100" r="10867" b="28314"/>
          <a:stretch/>
        </p:blipFill>
        <p:spPr bwMode="auto">
          <a:xfrm>
            <a:off x="167875" y="218422"/>
            <a:ext cx="2073049" cy="20094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9">
            <a:clrChange>
              <a:clrFrom>
                <a:srgbClr val="FFFFFF"/>
              </a:clrFrom>
              <a:clrTo>
                <a:srgbClr val="FFFFFF">
                  <a:alpha val="0"/>
                </a:srgbClr>
              </a:clrTo>
            </a:clrChange>
          </a:blip>
          <a:srcRect l="41118" t="40439" r="49861" b="36913"/>
          <a:stretch/>
        </p:blipFill>
        <p:spPr>
          <a:xfrm>
            <a:off x="10672004" y="626195"/>
            <a:ext cx="931256" cy="1314522"/>
          </a:xfrm>
          <a:prstGeom prst="rect">
            <a:avLst/>
          </a:prstGeom>
        </p:spPr>
      </p:pic>
      <p:pic>
        <p:nvPicPr>
          <p:cNvPr id="6" name="Picture 5"/>
          <p:cNvPicPr>
            <a:picLocks noChangeAspect="1"/>
          </p:cNvPicPr>
          <p:nvPr/>
        </p:nvPicPr>
        <p:blipFill>
          <a:blip r:embed="rId10"/>
          <a:stretch>
            <a:fillRect/>
          </a:stretch>
        </p:blipFill>
        <p:spPr>
          <a:xfrm>
            <a:off x="9751865" y="534398"/>
            <a:ext cx="920139" cy="1377454"/>
          </a:xfrm>
          <a:prstGeom prst="rect">
            <a:avLst/>
          </a:prstGeom>
        </p:spPr>
      </p:pic>
    </p:spTree>
    <p:extLst>
      <p:ext uri="{BB962C8B-B14F-4D97-AF65-F5344CB8AC3E}">
        <p14:creationId xmlns:p14="http://schemas.microsoft.com/office/powerpoint/2010/main" val="2153412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13" y="609600"/>
            <a:ext cx="11153104" cy="1356360"/>
          </a:xfrm>
          <a:solidFill>
            <a:srgbClr val="D4E3EC"/>
          </a:solidFill>
        </p:spPr>
        <p:txBody>
          <a:bodyPr>
            <a:normAutofit/>
          </a:bodyPr>
          <a:lstStyle/>
          <a:p>
            <a:pPr algn="ctr"/>
            <a:r>
              <a:rPr lang="en-GB" b="1" dirty="0" smtClean="0">
                <a:ln>
                  <a:solidFill>
                    <a:sysClr val="windowText" lastClr="000000"/>
                  </a:solidFill>
                </a:ln>
                <a:solidFill>
                  <a:srgbClr val="990033"/>
                </a:solidFill>
                <a:latin typeface="Century Gothic" panose="020B0502020202020204" pitchFamily="34" charset="0"/>
              </a:rPr>
              <a:t>  Message from Mrs McCaffrey</a:t>
            </a:r>
            <a:endParaRPr lang="en-GB" b="1" dirty="0">
              <a:ln>
                <a:solidFill>
                  <a:sysClr val="windowText" lastClr="000000"/>
                </a:solidFill>
              </a:ln>
              <a:solidFill>
                <a:srgbClr val="990033"/>
              </a:solidFill>
              <a:latin typeface="Century Gothic" panose="020B0502020202020204" pitchFamily="34" charset="0"/>
            </a:endParaRPr>
          </a:p>
        </p:txBody>
      </p:sp>
      <p:pic>
        <p:nvPicPr>
          <p:cNvPr id="5" name="Picture 2" descr="Shooting Stars Clipart Black And White | Clipart Panda - Fre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659" y="433959"/>
            <a:ext cx="1914146" cy="160092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08829" y="2034881"/>
            <a:ext cx="11153104" cy="4524315"/>
          </a:xfrm>
          <a:prstGeom prst="rect">
            <a:avLst/>
          </a:prstGeom>
          <a:noFill/>
        </p:spPr>
        <p:txBody>
          <a:bodyPr wrap="square" rtlCol="0">
            <a:spAutoFit/>
          </a:bodyPr>
          <a:lstStyle/>
          <a:p>
            <a:r>
              <a:rPr lang="en-GB" dirty="0" smtClean="0">
                <a:solidFill>
                  <a:srgbClr val="990033"/>
                </a:solidFill>
                <a:latin typeface="Century Gothic" panose="020B0502020202020204" pitchFamily="34" charset="0"/>
              </a:rPr>
              <a:t>Hello Year 11,</a:t>
            </a:r>
          </a:p>
          <a:p>
            <a:r>
              <a:rPr lang="en-GB" dirty="0" smtClean="0">
                <a:solidFill>
                  <a:srgbClr val="990033"/>
                </a:solidFill>
                <a:latin typeface="Century Gothic" panose="020B0502020202020204" pitchFamily="34" charset="0"/>
              </a:rPr>
              <a:t>I hope that you find this presentation helpful. The aim is to give you some ideas about how you can organise your time and focus on all the things that are important at this time. </a:t>
            </a:r>
          </a:p>
          <a:p>
            <a:r>
              <a:rPr lang="en-GB" dirty="0" smtClean="0">
                <a:solidFill>
                  <a:srgbClr val="990033"/>
                </a:solidFill>
                <a:latin typeface="Century Gothic" panose="020B0502020202020204" pitchFamily="34" charset="0"/>
              </a:rPr>
              <a:t>You are at a very exciting point in your lives where you have decisions to make that will impact your future. Take the time to read through each slide and digest the information provided.</a:t>
            </a:r>
          </a:p>
          <a:p>
            <a:r>
              <a:rPr lang="en-GB" dirty="0" smtClean="0">
                <a:solidFill>
                  <a:srgbClr val="990033"/>
                </a:solidFill>
                <a:latin typeface="Century Gothic" panose="020B0502020202020204" pitchFamily="34" charset="0"/>
              </a:rPr>
              <a:t>If you look at this time as preparation for the future you can reflect on the following:</a:t>
            </a:r>
          </a:p>
          <a:p>
            <a:endParaRPr lang="en-GB" dirty="0" smtClean="0">
              <a:solidFill>
                <a:srgbClr val="990033"/>
              </a:solidFill>
              <a:latin typeface="Century Gothic" panose="020B0502020202020204" pitchFamily="34" charset="0"/>
            </a:endParaRPr>
          </a:p>
          <a:p>
            <a:pPr marL="285750" indent="-285750">
              <a:buFont typeface="Wingdings" panose="05000000000000000000" pitchFamily="2" charset="2"/>
              <a:buChar char="§"/>
            </a:pPr>
            <a:r>
              <a:rPr lang="en-GB" b="1" dirty="0" smtClean="0">
                <a:solidFill>
                  <a:srgbClr val="00B0F0"/>
                </a:solidFill>
                <a:latin typeface="Century Gothic" panose="020B0502020202020204" pitchFamily="34" charset="0"/>
              </a:rPr>
              <a:t>Can </a:t>
            </a:r>
            <a:r>
              <a:rPr lang="en-GB" b="1" dirty="0">
                <a:solidFill>
                  <a:srgbClr val="00B0F0"/>
                </a:solidFill>
                <a:latin typeface="Century Gothic" panose="020B0502020202020204" pitchFamily="34" charset="0"/>
              </a:rPr>
              <a:t>you learn a new skill to enhance your personal </a:t>
            </a:r>
            <a:r>
              <a:rPr lang="en-GB" b="1" dirty="0" smtClean="0">
                <a:solidFill>
                  <a:srgbClr val="00B0F0"/>
                </a:solidFill>
                <a:latin typeface="Century Gothic" panose="020B0502020202020204" pitchFamily="34" charset="0"/>
              </a:rPr>
              <a:t>statement? </a:t>
            </a:r>
            <a:endParaRPr lang="en-GB" b="1" dirty="0">
              <a:solidFill>
                <a:srgbClr val="00B0F0"/>
              </a:solidFill>
              <a:latin typeface="Century Gothic" panose="020B0502020202020204" pitchFamily="34" charset="0"/>
            </a:endParaRPr>
          </a:p>
          <a:p>
            <a:pPr marL="285750" indent="-285750">
              <a:buFont typeface="Wingdings" panose="05000000000000000000" pitchFamily="2" charset="2"/>
              <a:buChar char="§"/>
            </a:pPr>
            <a:endParaRPr lang="en-GB" dirty="0">
              <a:solidFill>
                <a:srgbClr val="00B0F0"/>
              </a:solidFill>
              <a:latin typeface="Century Gothic" panose="020B0502020202020204" pitchFamily="34" charset="0"/>
            </a:endParaRPr>
          </a:p>
          <a:p>
            <a:pPr marL="285750" indent="-285750">
              <a:buFont typeface="Wingdings" panose="05000000000000000000" pitchFamily="2" charset="2"/>
              <a:buChar char="§"/>
            </a:pPr>
            <a:r>
              <a:rPr lang="en-GB" b="1" dirty="0" smtClean="0">
                <a:solidFill>
                  <a:srgbClr val="E60ABC"/>
                </a:solidFill>
                <a:latin typeface="Century Gothic" panose="020B0502020202020204" pitchFamily="34" charset="0"/>
              </a:rPr>
              <a:t>What </a:t>
            </a:r>
            <a:r>
              <a:rPr lang="en-GB" b="1" dirty="0">
                <a:solidFill>
                  <a:srgbClr val="E60ABC"/>
                </a:solidFill>
                <a:latin typeface="Century Gothic" panose="020B0502020202020204" pitchFamily="34" charset="0"/>
              </a:rPr>
              <a:t>have you done </a:t>
            </a:r>
            <a:r>
              <a:rPr lang="en-GB" b="1" dirty="0" smtClean="0">
                <a:solidFill>
                  <a:srgbClr val="E60ABC"/>
                </a:solidFill>
                <a:latin typeface="Century Gothic" panose="020B0502020202020204" pitchFamily="34" charset="0"/>
              </a:rPr>
              <a:t>recently </a:t>
            </a:r>
            <a:r>
              <a:rPr lang="en-GB" b="1" dirty="0">
                <a:solidFill>
                  <a:srgbClr val="E60ABC"/>
                </a:solidFill>
                <a:latin typeface="Century Gothic" panose="020B0502020202020204" pitchFamily="34" charset="0"/>
              </a:rPr>
              <a:t>that </a:t>
            </a:r>
            <a:r>
              <a:rPr lang="en-GB" b="1" dirty="0" smtClean="0">
                <a:solidFill>
                  <a:srgbClr val="E60ABC"/>
                </a:solidFill>
                <a:latin typeface="Century Gothic" panose="020B0502020202020204" pitchFamily="34" charset="0"/>
              </a:rPr>
              <a:t>has </a:t>
            </a:r>
            <a:r>
              <a:rPr lang="en-GB" b="1" dirty="0">
                <a:solidFill>
                  <a:srgbClr val="E60ABC"/>
                </a:solidFill>
                <a:latin typeface="Century Gothic" panose="020B0502020202020204" pitchFamily="34" charset="0"/>
              </a:rPr>
              <a:t>helped you to grow as a person</a:t>
            </a:r>
            <a:r>
              <a:rPr lang="en-GB" b="1" dirty="0" smtClean="0">
                <a:solidFill>
                  <a:srgbClr val="E60ABC"/>
                </a:solidFill>
                <a:latin typeface="Century Gothic" panose="020B0502020202020204" pitchFamily="34" charset="0"/>
              </a:rPr>
              <a:t>?  </a:t>
            </a:r>
            <a:endParaRPr lang="en-GB" b="1" dirty="0">
              <a:solidFill>
                <a:srgbClr val="E60ABC"/>
              </a:solidFill>
              <a:latin typeface="Century Gothic" panose="020B0502020202020204" pitchFamily="34" charset="0"/>
            </a:endParaRPr>
          </a:p>
          <a:p>
            <a:pPr marL="285750" indent="-285750">
              <a:buFont typeface="Wingdings" panose="05000000000000000000" pitchFamily="2" charset="2"/>
              <a:buChar char="§"/>
            </a:pPr>
            <a:endParaRPr lang="en-GB" dirty="0" smtClean="0">
              <a:solidFill>
                <a:srgbClr val="00B0F0"/>
              </a:solidFill>
              <a:latin typeface="Century Gothic" panose="020B0502020202020204" pitchFamily="34" charset="0"/>
            </a:endParaRPr>
          </a:p>
          <a:p>
            <a:pPr marL="285750" indent="-285750">
              <a:buFont typeface="Wingdings" panose="05000000000000000000" pitchFamily="2" charset="2"/>
              <a:buChar char="§"/>
            </a:pPr>
            <a:r>
              <a:rPr lang="en-GB" b="1" dirty="0" smtClean="0">
                <a:solidFill>
                  <a:srgbClr val="00FF00"/>
                </a:solidFill>
                <a:latin typeface="Century Gothic" panose="020B0502020202020204" pitchFamily="34" charset="0"/>
              </a:rPr>
              <a:t>What </a:t>
            </a:r>
            <a:r>
              <a:rPr lang="en-GB" b="1" dirty="0">
                <a:solidFill>
                  <a:srgbClr val="00FF00"/>
                </a:solidFill>
                <a:latin typeface="Century Gothic" panose="020B0502020202020204" pitchFamily="34" charset="0"/>
              </a:rPr>
              <a:t>can you do in the next few weeks that will help </a:t>
            </a:r>
            <a:r>
              <a:rPr lang="en-GB" b="1" dirty="0" smtClean="0">
                <a:solidFill>
                  <a:srgbClr val="00FF00"/>
                </a:solidFill>
                <a:latin typeface="Century Gothic" panose="020B0502020202020204" pitchFamily="34" charset="0"/>
              </a:rPr>
              <a:t>you with future employment?</a:t>
            </a:r>
            <a:endParaRPr lang="en-GB" b="1" dirty="0">
              <a:solidFill>
                <a:srgbClr val="00FF00"/>
              </a:solidFill>
              <a:latin typeface="Century Gothic" panose="020B0502020202020204" pitchFamily="34" charset="0"/>
            </a:endParaRPr>
          </a:p>
          <a:p>
            <a:r>
              <a:rPr lang="en-GB" dirty="0" smtClean="0">
                <a:solidFill>
                  <a:srgbClr val="00B0F0"/>
                </a:solidFill>
                <a:latin typeface="Century Gothic" panose="020B0502020202020204" pitchFamily="34" charset="0"/>
              </a:rPr>
              <a:t>         </a:t>
            </a:r>
          </a:p>
          <a:p>
            <a:pPr marL="285750" indent="-285750">
              <a:buFont typeface="Wingdings" panose="05000000000000000000" pitchFamily="2" charset="2"/>
              <a:buChar char="§"/>
            </a:pPr>
            <a:r>
              <a:rPr lang="en-GB" b="1" dirty="0" smtClean="0">
                <a:solidFill>
                  <a:srgbClr val="FF0000"/>
                </a:solidFill>
                <a:latin typeface="Century Gothic" panose="020B0502020202020204" pitchFamily="34" charset="0"/>
              </a:rPr>
              <a:t>Can you think of ways to develop your personal qualities and attributes? </a:t>
            </a:r>
            <a:endParaRPr lang="en-GB" b="1" dirty="0">
              <a:solidFill>
                <a:srgbClr val="FF0000"/>
              </a:solidFill>
              <a:latin typeface="Century Gothic" panose="020B0502020202020204" pitchFamily="34" charset="0"/>
            </a:endParaRPr>
          </a:p>
          <a:p>
            <a:endParaRPr lang="en-GB" b="1" dirty="0" smtClean="0">
              <a:solidFill>
                <a:srgbClr val="990033"/>
              </a:solidFill>
              <a:latin typeface="Century Gothic" panose="020B0502020202020204" pitchFamily="34" charset="0"/>
            </a:endParaRPr>
          </a:p>
          <a:p>
            <a:r>
              <a:rPr lang="en-GB" dirty="0">
                <a:solidFill>
                  <a:srgbClr val="990033"/>
                </a:solidFill>
                <a:latin typeface="Century Gothic" panose="020B0502020202020204" pitchFamily="34" charset="0"/>
              </a:rPr>
              <a:t>H</a:t>
            </a:r>
            <a:r>
              <a:rPr lang="en-GB" dirty="0" smtClean="0">
                <a:solidFill>
                  <a:srgbClr val="990033"/>
                </a:solidFill>
                <a:latin typeface="Century Gothic" panose="020B0502020202020204" pitchFamily="34" charset="0"/>
              </a:rPr>
              <a:t>opefully you will keep re-visiting this presentation as a reference to help guide you. </a:t>
            </a:r>
            <a:r>
              <a:rPr lang="en-GB" b="1" dirty="0" smtClean="0">
                <a:solidFill>
                  <a:srgbClr val="990033"/>
                </a:solidFill>
                <a:latin typeface="Century Gothic" panose="020B0502020202020204" pitchFamily="34" charset="0"/>
              </a:rPr>
              <a:t>Good luck!</a:t>
            </a:r>
            <a:endParaRPr lang="en-GB" b="1" dirty="0">
              <a:solidFill>
                <a:srgbClr val="990033"/>
              </a:solidFill>
              <a:latin typeface="Century Gothic" panose="020B0502020202020204" pitchFamily="34" charset="0"/>
            </a:endParaRPr>
          </a:p>
        </p:txBody>
      </p:sp>
      <p:pic>
        <p:nvPicPr>
          <p:cNvPr id="11266" name="Picture 2" descr="Question marks clipart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24663" y="3449051"/>
            <a:ext cx="2519211" cy="2738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432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5" name="Title 1"/>
          <p:cNvSpPr txBox="1">
            <a:spLocks/>
          </p:cNvSpPr>
          <p:nvPr/>
        </p:nvSpPr>
        <p:spPr>
          <a:xfrm>
            <a:off x="540913" y="609600"/>
            <a:ext cx="11153104" cy="1356360"/>
          </a:xfrm>
          <a:prstGeom prst="rect">
            <a:avLst/>
          </a:prstGeom>
          <a:solidFill>
            <a:srgbClr val="D4E3EC"/>
          </a:solidFill>
        </p:spPr>
        <p:txBody>
          <a:bodyPr vert="horz" lIns="91440" tIns="45720" rIns="91440" bIns="45720" rtlCol="0" anchor="ctr">
            <a:normAutofit/>
          </a:bodyPr>
          <a:lstStyle>
            <a:lvl1pPr algn="l" defTabSz="914411" rtl="0" eaLnBrk="1" latinLnBrk="0" hangingPunct="1">
              <a:lnSpc>
                <a:spcPct val="90000"/>
              </a:lnSpc>
              <a:spcBef>
                <a:spcPct val="0"/>
              </a:spcBef>
              <a:buNone/>
              <a:defRPr sz="4400" kern="1200">
                <a:solidFill>
                  <a:schemeClr val="tx2"/>
                </a:solidFill>
                <a:latin typeface="+mj-lt"/>
                <a:ea typeface="+mj-ea"/>
                <a:cs typeface="+mj-cs"/>
              </a:defRPr>
            </a:lvl1pPr>
          </a:lstStyle>
          <a:p>
            <a:pPr algn="ctr"/>
            <a:r>
              <a:rPr lang="en-GB" b="1" dirty="0" smtClean="0">
                <a:ln>
                  <a:solidFill>
                    <a:sysClr val="windowText" lastClr="000000"/>
                  </a:solidFill>
                </a:ln>
                <a:solidFill>
                  <a:srgbClr val="990033"/>
                </a:solidFill>
                <a:latin typeface="Century Gothic" panose="020B0502020202020204" pitchFamily="34" charset="0"/>
              </a:rPr>
              <a:t>Contents Page</a:t>
            </a:r>
            <a:endParaRPr lang="en-GB" b="1" dirty="0">
              <a:ln>
                <a:solidFill>
                  <a:sysClr val="windowText" lastClr="000000"/>
                </a:solidFill>
              </a:ln>
              <a:solidFill>
                <a:srgbClr val="990033"/>
              </a:solidFill>
              <a:latin typeface="Century Gothic" panose="020B0502020202020204" pitchFamily="34" charset="0"/>
            </a:endParaRPr>
          </a:p>
        </p:txBody>
      </p:sp>
      <p:pic>
        <p:nvPicPr>
          <p:cNvPr id="3074" name="Picture 2" descr="Collection Of Free Contents Audit Download On Ⓒ - Transparent ..."/>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40913" y="646053"/>
            <a:ext cx="1474128" cy="12834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147655959"/>
              </p:ext>
            </p:extLst>
          </p:nvPr>
        </p:nvGraphicFramePr>
        <p:xfrm>
          <a:off x="2053465" y="2131371"/>
          <a:ext cx="8053062" cy="3048127"/>
        </p:xfrm>
        <a:graphic>
          <a:graphicData uri="http://schemas.openxmlformats.org/drawingml/2006/table">
            <a:tbl>
              <a:tblPr firstRow="1" bandRow="1">
                <a:tableStyleId>{5C22544A-7EE6-4342-B048-85BDC9FD1C3A}</a:tableStyleId>
              </a:tblPr>
              <a:tblGrid>
                <a:gridCol w="4026531">
                  <a:extLst>
                    <a:ext uri="{9D8B030D-6E8A-4147-A177-3AD203B41FA5}">
                      <a16:colId xmlns:a16="http://schemas.microsoft.com/office/drawing/2014/main" xmlns="" val="20000"/>
                    </a:ext>
                  </a:extLst>
                </a:gridCol>
                <a:gridCol w="4026531">
                  <a:extLst>
                    <a:ext uri="{9D8B030D-6E8A-4147-A177-3AD203B41FA5}">
                      <a16:colId xmlns:a16="http://schemas.microsoft.com/office/drawing/2014/main" xmlns="" val="20001"/>
                    </a:ext>
                  </a:extLst>
                </a:gridCol>
              </a:tblGrid>
              <a:tr h="330660">
                <a:tc>
                  <a:txBody>
                    <a:bodyPr/>
                    <a:lstStyle/>
                    <a:p>
                      <a:r>
                        <a:rPr lang="en-GB" dirty="0" smtClean="0">
                          <a:solidFill>
                            <a:schemeClr val="tx1"/>
                          </a:solidFill>
                        </a:rPr>
                        <a:t>Slide Number/s</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smtClean="0">
                          <a:solidFill>
                            <a:schemeClr val="tx1"/>
                          </a:solidFill>
                        </a:rPr>
                        <a:t>Topic</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30660">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GB" sz="1600" dirty="0" smtClean="0">
                          <a:solidFill>
                            <a:srgbClr val="990033"/>
                          </a:solidFill>
                          <a:latin typeface="Century Gothic" panose="020B0502020202020204" pitchFamily="34" charset="0"/>
                        </a:rPr>
                        <a:t>Slides 4 – 5</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GB" sz="1600" dirty="0" smtClean="0">
                          <a:solidFill>
                            <a:srgbClr val="990033"/>
                          </a:solidFill>
                          <a:latin typeface="Century Gothic" panose="020B0502020202020204" pitchFamily="34" charset="0"/>
                        </a:rPr>
                        <a:t>College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30660">
                <a:tc>
                  <a:txBody>
                    <a:bodyPr/>
                    <a:lstStyle/>
                    <a:p>
                      <a:pPr lvl="0" algn="ctr"/>
                      <a:r>
                        <a:rPr lang="en-GB" sz="1600" dirty="0" smtClean="0">
                          <a:solidFill>
                            <a:srgbClr val="990033"/>
                          </a:solidFill>
                          <a:latin typeface="Century Gothic" panose="020B0502020202020204" pitchFamily="34" charset="0"/>
                        </a:rPr>
                        <a:t>Slides 6 – 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GB" sz="1600" dirty="0" smtClean="0">
                          <a:solidFill>
                            <a:srgbClr val="990033"/>
                          </a:solidFill>
                          <a:latin typeface="Century Gothic" panose="020B0502020202020204" pitchFamily="34" charset="0"/>
                        </a:rPr>
                        <a:t>Your Future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30660">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GB" sz="1600" dirty="0" smtClean="0">
                          <a:solidFill>
                            <a:srgbClr val="990033"/>
                          </a:solidFill>
                          <a:latin typeface="Century Gothic" panose="020B0502020202020204" pitchFamily="34" charset="0"/>
                        </a:rPr>
                        <a:t>Slides 8 – 11</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GB" sz="1600" dirty="0" smtClean="0">
                          <a:solidFill>
                            <a:srgbClr val="990033"/>
                          </a:solidFill>
                          <a:latin typeface="Century Gothic" panose="020B0502020202020204" pitchFamily="34" charset="0"/>
                        </a:rPr>
                        <a:t>Wellbeing &amp; Looking after yourself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30660">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GB" sz="1600" dirty="0" smtClean="0">
                          <a:solidFill>
                            <a:srgbClr val="990033"/>
                          </a:solidFill>
                          <a:latin typeface="Century Gothic" panose="020B0502020202020204" pitchFamily="34" charset="0"/>
                        </a:rPr>
                        <a:t>Slide </a:t>
                      </a:r>
                      <a:r>
                        <a:rPr lang="en-GB" sz="1600" dirty="0" smtClean="0">
                          <a:solidFill>
                            <a:srgbClr val="990033"/>
                          </a:solidFill>
                          <a:latin typeface="Century Gothic" panose="020B0502020202020204" pitchFamily="34" charset="0"/>
                        </a:rPr>
                        <a:t>12 - 13</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GB" sz="1600" dirty="0" smtClean="0">
                          <a:solidFill>
                            <a:srgbClr val="990033"/>
                          </a:solidFill>
                          <a:latin typeface="Century Gothic" panose="020B0502020202020204" pitchFamily="34" charset="0"/>
                        </a:rPr>
                        <a:t>Reading</a:t>
                      </a:r>
                      <a:endParaRPr lang="en-GB" sz="1600" dirty="0" smtClean="0">
                        <a:solidFill>
                          <a:srgbClr val="990033"/>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330660">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GB" sz="1600" dirty="0" smtClean="0">
                          <a:solidFill>
                            <a:srgbClr val="990033"/>
                          </a:solidFill>
                          <a:latin typeface="Century Gothic" panose="020B0502020202020204" pitchFamily="34" charset="0"/>
                        </a:rPr>
                        <a:t>Slides </a:t>
                      </a:r>
                      <a:r>
                        <a:rPr lang="en-GB" sz="1600" dirty="0" smtClean="0">
                          <a:solidFill>
                            <a:srgbClr val="990033"/>
                          </a:solidFill>
                          <a:latin typeface="Century Gothic" panose="020B0502020202020204" pitchFamily="34" charset="0"/>
                        </a:rPr>
                        <a:t>14</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GB" sz="1600" dirty="0" smtClean="0">
                          <a:solidFill>
                            <a:srgbClr val="990033"/>
                          </a:solidFill>
                          <a:latin typeface="Century Gothic" panose="020B0502020202020204" pitchFamily="34" charset="0"/>
                        </a:rPr>
                        <a:t>Leadership</a:t>
                      </a:r>
                      <a:endParaRPr lang="en-GB" sz="1600" dirty="0" smtClean="0">
                        <a:solidFill>
                          <a:srgbClr val="990033"/>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30660">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GB" sz="1600" dirty="0" smtClean="0">
                          <a:solidFill>
                            <a:srgbClr val="990033"/>
                          </a:solidFill>
                          <a:latin typeface="Century Gothic" panose="020B0502020202020204" pitchFamily="34" charset="0"/>
                        </a:rPr>
                        <a:t>Slide </a:t>
                      </a:r>
                      <a:r>
                        <a:rPr lang="en-GB" sz="1600" dirty="0" smtClean="0">
                          <a:solidFill>
                            <a:srgbClr val="990033"/>
                          </a:solidFill>
                          <a:latin typeface="Century Gothic" panose="020B0502020202020204" pitchFamily="34" charset="0"/>
                        </a:rPr>
                        <a:t>15</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GB" sz="1600" dirty="0" smtClean="0">
                          <a:solidFill>
                            <a:srgbClr val="990033"/>
                          </a:solidFill>
                          <a:latin typeface="Century Gothic" panose="020B0502020202020204" pitchFamily="34" charset="0"/>
                        </a:rPr>
                        <a:t>Serve God, serve others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r h="330660">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GB" sz="1600" dirty="0" smtClean="0">
                          <a:solidFill>
                            <a:srgbClr val="990033"/>
                          </a:solidFill>
                          <a:latin typeface="Century Gothic" panose="020B0502020202020204" pitchFamily="34" charset="0"/>
                        </a:rPr>
                        <a:t>Slide </a:t>
                      </a:r>
                      <a:r>
                        <a:rPr lang="en-GB" sz="1600" dirty="0" smtClean="0">
                          <a:solidFill>
                            <a:srgbClr val="990033"/>
                          </a:solidFill>
                          <a:latin typeface="Century Gothic" panose="020B0502020202020204" pitchFamily="34" charset="0"/>
                        </a:rPr>
                        <a:t>16</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GB" sz="1600" dirty="0" smtClean="0">
                          <a:solidFill>
                            <a:srgbClr val="990033"/>
                          </a:solidFill>
                          <a:latin typeface="Century Gothic" panose="020B0502020202020204" pitchFamily="34" charset="0"/>
                        </a:rPr>
                        <a:t> Random</a:t>
                      </a:r>
                      <a:r>
                        <a:rPr lang="en-GB" sz="1600" baseline="0" dirty="0" smtClean="0">
                          <a:solidFill>
                            <a:srgbClr val="990033"/>
                          </a:solidFill>
                          <a:latin typeface="Century Gothic" panose="020B0502020202020204" pitchFamily="34" charset="0"/>
                        </a:rPr>
                        <a:t> Acts of Kindness</a:t>
                      </a:r>
                      <a:endParaRPr lang="en-GB" sz="1600" dirty="0" smtClean="0">
                        <a:solidFill>
                          <a:srgbClr val="990033"/>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r h="330660">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GB" sz="1600" dirty="0" smtClean="0">
                          <a:solidFill>
                            <a:srgbClr val="990033"/>
                          </a:solidFill>
                          <a:latin typeface="Century Gothic" panose="020B0502020202020204" pitchFamily="34" charset="0"/>
                        </a:rPr>
                        <a:t>Slide </a:t>
                      </a:r>
                      <a:r>
                        <a:rPr lang="en-GB" sz="1600" dirty="0" smtClean="0">
                          <a:solidFill>
                            <a:srgbClr val="990033"/>
                          </a:solidFill>
                          <a:latin typeface="Century Gothic" panose="020B0502020202020204" pitchFamily="34" charset="0"/>
                        </a:rPr>
                        <a:t>17</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GB" sz="1600" dirty="0" smtClean="0">
                          <a:solidFill>
                            <a:srgbClr val="990033"/>
                          </a:solidFill>
                          <a:latin typeface="Century Gothic" panose="020B0502020202020204" pitchFamily="34" charset="0"/>
                        </a:rPr>
                        <a:t>Enrichment</a:t>
                      </a:r>
                      <a:endParaRPr lang="en-GB" sz="1600" dirty="0" smtClean="0">
                        <a:solidFill>
                          <a:srgbClr val="990033"/>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2014005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5" name="Title 1"/>
          <p:cNvSpPr txBox="1">
            <a:spLocks/>
          </p:cNvSpPr>
          <p:nvPr/>
        </p:nvSpPr>
        <p:spPr>
          <a:xfrm>
            <a:off x="540913" y="609600"/>
            <a:ext cx="11116400" cy="1356360"/>
          </a:xfrm>
          <a:prstGeom prst="rect">
            <a:avLst/>
          </a:prstGeom>
          <a:solidFill>
            <a:srgbClr val="D4E3EC"/>
          </a:solidFill>
        </p:spPr>
        <p:txBody>
          <a:bodyPr vert="horz" lIns="91440" tIns="45720" rIns="91440" bIns="45720" rtlCol="0" anchor="ctr">
            <a:normAutofit/>
          </a:bodyPr>
          <a:lstStyle>
            <a:lvl1pPr algn="l" defTabSz="914411" rtl="0" eaLnBrk="1" latinLnBrk="0" hangingPunct="1">
              <a:lnSpc>
                <a:spcPct val="90000"/>
              </a:lnSpc>
              <a:spcBef>
                <a:spcPct val="0"/>
              </a:spcBef>
              <a:buNone/>
              <a:defRPr sz="4400" kern="1200">
                <a:solidFill>
                  <a:schemeClr val="tx2"/>
                </a:solidFill>
                <a:latin typeface="+mj-lt"/>
                <a:ea typeface="+mj-ea"/>
                <a:cs typeface="+mj-cs"/>
              </a:defRPr>
            </a:lvl1pPr>
          </a:lstStyle>
          <a:p>
            <a:pPr algn="ctr"/>
            <a:r>
              <a:rPr lang="en-GB" b="1" dirty="0" smtClean="0">
                <a:ln>
                  <a:solidFill>
                    <a:sysClr val="windowText" lastClr="000000"/>
                  </a:solidFill>
                </a:ln>
                <a:solidFill>
                  <a:srgbClr val="990033"/>
                </a:solidFill>
                <a:latin typeface="Century Gothic" panose="020B0502020202020204" pitchFamily="34" charset="0"/>
              </a:rPr>
              <a:t>Y11 College Information</a:t>
            </a:r>
            <a:endParaRPr lang="en-GB" b="1" dirty="0">
              <a:ln>
                <a:solidFill>
                  <a:sysClr val="windowText" lastClr="000000"/>
                </a:solidFill>
              </a:ln>
              <a:solidFill>
                <a:srgbClr val="990033"/>
              </a:solidFill>
              <a:latin typeface="Century Gothic" panose="020B0502020202020204" pitchFamily="34" charset="0"/>
            </a:endParaRPr>
          </a:p>
        </p:txBody>
      </p:sp>
      <p:pic>
        <p:nvPicPr>
          <p:cNvPr id="12" name="Picture 2" descr="College Clipart Free | Clipart Panda - Free Clipart Images"/>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5703" b="15761"/>
          <a:stretch/>
        </p:blipFill>
        <p:spPr bwMode="auto">
          <a:xfrm>
            <a:off x="594473" y="636067"/>
            <a:ext cx="2090670" cy="13498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extLst/>
          </p:nvPr>
        </p:nvGraphicFramePr>
        <p:xfrm>
          <a:off x="557768" y="2836829"/>
          <a:ext cx="11227831" cy="3144137"/>
        </p:xfrm>
        <a:graphic>
          <a:graphicData uri="http://schemas.openxmlformats.org/drawingml/2006/table">
            <a:tbl>
              <a:tblPr firstRow="1" bandRow="1">
                <a:tableStyleId>{5C22544A-7EE6-4342-B048-85BDC9FD1C3A}</a:tableStyleId>
              </a:tblPr>
              <a:tblGrid>
                <a:gridCol w="2093121">
                  <a:extLst>
                    <a:ext uri="{9D8B030D-6E8A-4147-A177-3AD203B41FA5}">
                      <a16:colId xmlns:a16="http://schemas.microsoft.com/office/drawing/2014/main" xmlns="" val="20000"/>
                    </a:ext>
                  </a:extLst>
                </a:gridCol>
                <a:gridCol w="9134710">
                  <a:extLst>
                    <a:ext uri="{9D8B030D-6E8A-4147-A177-3AD203B41FA5}">
                      <a16:colId xmlns:a16="http://schemas.microsoft.com/office/drawing/2014/main" xmlns="" val="20001"/>
                    </a:ext>
                  </a:extLst>
                </a:gridCol>
              </a:tblGrid>
              <a:tr h="765353">
                <a:tc>
                  <a:txBody>
                    <a:bodyPr/>
                    <a:lstStyle/>
                    <a:p>
                      <a:pPr algn="ctr"/>
                      <a:r>
                        <a:rPr lang="en-GB" sz="1600" b="0" dirty="0" smtClean="0">
                          <a:solidFill>
                            <a:schemeClr val="tx1"/>
                          </a:solidFill>
                          <a:latin typeface="Clarity Gothic SF" pitchFamily="2" charset="0"/>
                        </a:rPr>
                        <a:t>Runshaw</a:t>
                      </a:r>
                      <a:endParaRPr lang="en-GB" sz="1600" b="0" dirty="0">
                        <a:solidFill>
                          <a:schemeClr val="tx1"/>
                        </a:solidFill>
                        <a:latin typeface="Clarity Gothic SF" pitchFamily="2" charset="0"/>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Clarity Gothic SF" pitchFamily="2" charset="0"/>
                        <a:buChar char="‡"/>
                      </a:pPr>
                      <a:r>
                        <a:rPr lang="en-GB" sz="1600" b="0" kern="1200" dirty="0" smtClean="0">
                          <a:solidFill>
                            <a:schemeClr val="dk1"/>
                          </a:solidFill>
                          <a:effectLst/>
                          <a:latin typeface="Clarity Gothic SF" pitchFamily="2" charset="0"/>
                          <a:ea typeface="+mn-ea"/>
                          <a:cs typeface="+mn-cs"/>
                        </a:rPr>
                        <a:t>Runshaw will be providing Year 11 pupils wit</a:t>
                      </a:r>
                      <a:r>
                        <a:rPr lang="en-GB" sz="1600" b="0" kern="1200" baseline="0" dirty="0" smtClean="0">
                          <a:solidFill>
                            <a:schemeClr val="dk1"/>
                          </a:solidFill>
                          <a:effectLst/>
                          <a:latin typeface="Clarity Gothic SF" pitchFamily="2" charset="0"/>
                          <a:ea typeface="+mn-ea"/>
                          <a:cs typeface="+mn-cs"/>
                        </a:rPr>
                        <a:t>h suggested bridging work later in the year. This will be available on the college website. Keep checking their website and look out for links being shared within the Year 11 St Michael’s Team. </a:t>
                      </a: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986102">
                <a:tc>
                  <a:txBody>
                    <a:bodyPr/>
                    <a:lstStyle/>
                    <a:p>
                      <a:pPr algn="ctr"/>
                      <a:r>
                        <a:rPr lang="en-GB" sz="1600" dirty="0" smtClean="0">
                          <a:latin typeface="Clarity Gothic SF" pitchFamily="2" charset="0"/>
                        </a:rPr>
                        <a:t>Newman</a:t>
                      </a:r>
                      <a:endParaRPr lang="en-GB" sz="1600" dirty="0">
                        <a:latin typeface="Clarity Gothic SF" pitchFamily="2" charset="0"/>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Clarity Gothic SF" pitchFamily="2" charset="0"/>
                        <a:buChar char="‡"/>
                      </a:pPr>
                      <a:r>
                        <a:rPr lang="en-GB" sz="1600" dirty="0" smtClean="0">
                          <a:latin typeface="Clarity Gothic SF" pitchFamily="2" charset="0"/>
                        </a:rPr>
                        <a:t>Newman have produced a website called ‘Newman Beginnings’ </a:t>
                      </a:r>
                    </a:p>
                    <a:p>
                      <a:pPr marL="285750" marR="0" indent="-285750" algn="l" defTabSz="685808" rtl="0" eaLnBrk="1" fontAlgn="auto" latinLnBrk="0" hangingPunct="1">
                        <a:lnSpc>
                          <a:spcPct val="100000"/>
                        </a:lnSpc>
                        <a:spcBef>
                          <a:spcPts val="0"/>
                        </a:spcBef>
                        <a:spcAft>
                          <a:spcPts val="0"/>
                        </a:spcAft>
                        <a:buClrTx/>
                        <a:buSzTx/>
                        <a:buFont typeface="Clarity Gothic SF" pitchFamily="2" charset="0"/>
                        <a:buChar char="‡"/>
                        <a:tabLst/>
                        <a:defRPr/>
                      </a:pPr>
                      <a:r>
                        <a:rPr lang="en-GB" sz="1600" kern="1200" dirty="0" smtClean="0">
                          <a:solidFill>
                            <a:schemeClr val="dk1"/>
                          </a:solidFill>
                          <a:effectLst/>
                          <a:latin typeface="Clarity Gothic SF" pitchFamily="2" charset="0"/>
                          <a:ea typeface="+mn-ea"/>
                          <a:cs typeface="+mn-cs"/>
                        </a:rPr>
                        <a:t>They would like pupils to go to this website to bridge the gap to their A-Level and BTEC studies </a:t>
                      </a:r>
                      <a:r>
                        <a:rPr lang="en-GB" sz="1600" u="sng" kern="1200" dirty="0" smtClean="0">
                          <a:solidFill>
                            <a:schemeClr val="dk1"/>
                          </a:solidFill>
                          <a:effectLst/>
                          <a:latin typeface="Clarity Gothic SF" pitchFamily="2" charset="0"/>
                          <a:ea typeface="+mn-ea"/>
                          <a:cs typeface="+mn-cs"/>
                          <a:hlinkClick r:id="rId3"/>
                        </a:rPr>
                        <a:t>https://cardinalnewmancollege.cmail20.com/t/ViewEmail/j/7CCA97CAD32F0D812540EF23F30FEDED</a:t>
                      </a:r>
                      <a:r>
                        <a:rPr lang="en-GB" sz="1600" u="none" kern="1200" baseline="0" dirty="0" smtClean="0">
                          <a:solidFill>
                            <a:schemeClr val="dk1"/>
                          </a:solidFill>
                          <a:effectLst/>
                          <a:latin typeface="Clarity Gothic SF" pitchFamily="2" charset="0"/>
                          <a:ea typeface="+mn-ea"/>
                          <a:cs typeface="+mn-cs"/>
                        </a:rPr>
                        <a:t>.</a:t>
                      </a:r>
                      <a:r>
                        <a:rPr lang="en-GB" sz="1600" u="none" kern="1200" dirty="0" smtClean="0">
                          <a:solidFill>
                            <a:schemeClr val="dk1"/>
                          </a:solidFill>
                          <a:effectLst/>
                          <a:latin typeface="Clarity Gothic SF" pitchFamily="2" charset="0"/>
                          <a:ea typeface="+mn-ea"/>
                          <a:cs typeface="+mn-cs"/>
                        </a:rPr>
                        <a:t> Scroll down and</a:t>
                      </a:r>
                      <a:r>
                        <a:rPr lang="en-GB" sz="1600" u="none" kern="1200" baseline="0" dirty="0" smtClean="0">
                          <a:solidFill>
                            <a:schemeClr val="dk1"/>
                          </a:solidFill>
                          <a:effectLst/>
                          <a:latin typeface="Clarity Gothic SF" pitchFamily="2" charset="0"/>
                          <a:ea typeface="+mn-ea"/>
                          <a:cs typeface="+mn-cs"/>
                        </a:rPr>
                        <a:t> select either A-Level, BTEC or T-Level.</a:t>
                      </a:r>
                      <a:endParaRPr lang="en-GB" sz="1600" u="none" dirty="0" smtClean="0">
                        <a:latin typeface="Clarity Gothic SF" pitchFamily="2" charset="0"/>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489024">
                <a:tc>
                  <a:txBody>
                    <a:bodyPr/>
                    <a:lstStyle/>
                    <a:p>
                      <a:pPr algn="ctr"/>
                      <a:r>
                        <a:rPr lang="en-GB" sz="1600" dirty="0" smtClean="0">
                          <a:latin typeface="Clarity Gothic SF" pitchFamily="2" charset="0"/>
                        </a:rPr>
                        <a:t>Wigan &amp; Leigh</a:t>
                      </a:r>
                      <a:endParaRPr lang="en-GB" sz="1600" dirty="0">
                        <a:latin typeface="Clarity Gothic SF" pitchFamily="2" charset="0"/>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Clarity Gothic SF" pitchFamily="2" charset="0"/>
                        <a:buChar char="‡"/>
                      </a:pPr>
                      <a:r>
                        <a:rPr lang="en-GB" sz="1600" kern="1200" dirty="0" smtClean="0">
                          <a:solidFill>
                            <a:schemeClr val="dk1"/>
                          </a:solidFill>
                          <a:effectLst/>
                          <a:latin typeface="Clarity Gothic SF" pitchFamily="2" charset="0"/>
                          <a:ea typeface="+mn-ea"/>
                          <a:cs typeface="+mn-cs"/>
                        </a:rPr>
                        <a:t>Bridging materials for learners continue to be available online </a:t>
                      </a:r>
                      <a:r>
                        <a:rPr lang="en-GB" sz="1600" kern="1200" dirty="0" smtClean="0">
                          <a:solidFill>
                            <a:schemeClr val="dk1"/>
                          </a:solidFill>
                          <a:effectLst/>
                          <a:latin typeface="Clarity Gothic SF" pitchFamily="2" charset="0"/>
                          <a:ea typeface="+mn-ea"/>
                          <a:cs typeface="+mn-cs"/>
                          <a:hlinkClick r:id="rId4"/>
                        </a:rPr>
                        <a:t>https://www.wigan-leigh.ac.uk/about/coronavirus-update/applicants</a:t>
                      </a:r>
                      <a:r>
                        <a:rPr lang="en-GB" sz="1600" kern="1200" baseline="0" dirty="0" smtClean="0">
                          <a:solidFill>
                            <a:schemeClr val="dk1"/>
                          </a:solidFill>
                          <a:effectLst/>
                          <a:latin typeface="Clarity Gothic SF" pitchFamily="2" charset="0"/>
                          <a:ea typeface="+mn-ea"/>
                          <a:cs typeface="+mn-cs"/>
                        </a:rPr>
                        <a:t>.</a:t>
                      </a:r>
                      <a:endParaRPr lang="en-GB" sz="1600" kern="1200" dirty="0" smtClean="0">
                        <a:solidFill>
                          <a:schemeClr val="dk1"/>
                        </a:solidFill>
                        <a:effectLst/>
                        <a:latin typeface="Clarity Gothic SF" pitchFamily="2" charset="0"/>
                        <a:ea typeface="+mn-ea"/>
                        <a:cs typeface="+mn-cs"/>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605560">
                <a:tc>
                  <a:txBody>
                    <a:bodyPr/>
                    <a:lstStyle/>
                    <a:p>
                      <a:pPr algn="ctr"/>
                      <a:r>
                        <a:rPr lang="en-GB" sz="1600" dirty="0" smtClean="0">
                          <a:latin typeface="Clarity Gothic SF" pitchFamily="2" charset="0"/>
                        </a:rPr>
                        <a:t>Preston College</a:t>
                      </a:r>
                      <a:endParaRPr lang="en-GB" sz="1600" dirty="0">
                        <a:latin typeface="Clarity Gothic SF" pitchFamily="2" charset="0"/>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0" indent="-285750" algn="l" defTabSz="685808" rtl="0" eaLnBrk="1" fontAlgn="auto" latinLnBrk="0" hangingPunct="1">
                        <a:lnSpc>
                          <a:spcPct val="100000"/>
                        </a:lnSpc>
                        <a:spcBef>
                          <a:spcPts val="0"/>
                        </a:spcBef>
                        <a:spcAft>
                          <a:spcPts val="0"/>
                        </a:spcAft>
                        <a:buClrTx/>
                        <a:buSzTx/>
                        <a:buFont typeface="Clarity Gothic SF" pitchFamily="2" charset="0"/>
                        <a:buChar char="‡"/>
                        <a:tabLst/>
                        <a:defRPr/>
                      </a:pPr>
                      <a:r>
                        <a:rPr lang="en-GB" sz="1600" kern="1200" dirty="0" smtClean="0">
                          <a:solidFill>
                            <a:schemeClr val="dk1"/>
                          </a:solidFill>
                          <a:effectLst/>
                          <a:latin typeface="Clarity Gothic SF" pitchFamily="2" charset="0"/>
                          <a:ea typeface="+mn-ea"/>
                          <a:cs typeface="+mn-cs"/>
                        </a:rPr>
                        <a:t>Year 11 learners who have applied to Preston College will receive an introduction from their Head of School for their area, videos, research exercises and links to the various career paths available to them through their chosen programme. If you do not receive an email some time after applying please contact </a:t>
                      </a:r>
                      <a:r>
                        <a:rPr lang="en-GB" sz="1600" kern="1200" dirty="0" smtClean="0">
                          <a:solidFill>
                            <a:schemeClr val="dk1"/>
                          </a:solidFill>
                          <a:effectLst/>
                          <a:latin typeface="Clarity Gothic SF" pitchFamily="2" charset="0"/>
                          <a:ea typeface="+mn-ea"/>
                          <a:cs typeface="+mn-cs"/>
                          <a:hlinkClick r:id="rId5"/>
                        </a:rPr>
                        <a:t>guidance@preston.ac.uk</a:t>
                      </a:r>
                      <a:r>
                        <a:rPr lang="en-GB" sz="1600" kern="1200" dirty="0" smtClean="0">
                          <a:solidFill>
                            <a:schemeClr val="dk1"/>
                          </a:solidFill>
                          <a:effectLst/>
                          <a:latin typeface="Clarity Gothic SF" pitchFamily="2" charset="0"/>
                          <a:ea typeface="+mn-ea"/>
                          <a:cs typeface="+mn-cs"/>
                        </a:rPr>
                        <a:t> who will resend the link.</a:t>
                      </a: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sp>
        <p:nvSpPr>
          <p:cNvPr id="11" name="Rectangle 10"/>
          <p:cNvSpPr/>
          <p:nvPr/>
        </p:nvSpPr>
        <p:spPr>
          <a:xfrm>
            <a:off x="504209" y="2005832"/>
            <a:ext cx="11153104" cy="830997"/>
          </a:xfrm>
          <a:prstGeom prst="rect">
            <a:avLst/>
          </a:prstGeom>
          <a:solidFill>
            <a:schemeClr val="bg1"/>
          </a:solidFill>
        </p:spPr>
        <p:txBody>
          <a:bodyPr wrap="square">
            <a:spAutoFit/>
          </a:bodyPr>
          <a:lstStyle/>
          <a:p>
            <a:pPr lvl="0"/>
            <a:r>
              <a:rPr lang="en-GB" sz="1600" dirty="0" smtClean="0">
                <a:solidFill>
                  <a:srgbClr val="990033"/>
                </a:solidFill>
                <a:latin typeface="Century Gothic" panose="020B0502020202020204" pitchFamily="34" charset="0"/>
              </a:rPr>
              <a:t>Colleges </a:t>
            </a:r>
            <a:r>
              <a:rPr lang="en-GB" sz="1600" dirty="0">
                <a:solidFill>
                  <a:srgbClr val="990033"/>
                </a:solidFill>
                <a:latin typeface="Century Gothic" panose="020B0502020202020204" pitchFamily="34" charset="0"/>
              </a:rPr>
              <a:t>have </a:t>
            </a:r>
            <a:r>
              <a:rPr lang="en-GB" sz="1600" dirty="0" smtClean="0">
                <a:solidFill>
                  <a:srgbClr val="990033"/>
                </a:solidFill>
                <a:latin typeface="Century Gothic" panose="020B0502020202020204" pitchFamily="34" charset="0"/>
              </a:rPr>
              <a:t>all been working hard to get information </a:t>
            </a:r>
            <a:r>
              <a:rPr lang="en-GB" sz="1600" dirty="0">
                <a:solidFill>
                  <a:srgbClr val="990033"/>
                </a:solidFill>
                <a:latin typeface="Century Gothic" panose="020B0502020202020204" pitchFamily="34" charset="0"/>
              </a:rPr>
              <a:t>for all subjects on their websites. </a:t>
            </a:r>
            <a:r>
              <a:rPr lang="en-GB" sz="1600" dirty="0" smtClean="0">
                <a:solidFill>
                  <a:srgbClr val="990033"/>
                </a:solidFill>
                <a:latin typeface="Century Gothic" panose="020B0502020202020204" pitchFamily="34" charset="0"/>
              </a:rPr>
              <a:t>Click on the links below, select the course/s </a:t>
            </a:r>
            <a:r>
              <a:rPr lang="en-GB" sz="1600" dirty="0">
                <a:solidFill>
                  <a:srgbClr val="990033"/>
                </a:solidFill>
                <a:latin typeface="Century Gothic" panose="020B0502020202020204" pitchFamily="34" charset="0"/>
              </a:rPr>
              <a:t>you are doing and there will be some research, reading or a website link that will help you get a head start on your college </a:t>
            </a:r>
            <a:r>
              <a:rPr lang="en-GB" sz="1600" dirty="0" smtClean="0">
                <a:solidFill>
                  <a:srgbClr val="990033"/>
                </a:solidFill>
                <a:latin typeface="Century Gothic" panose="020B0502020202020204" pitchFamily="34" charset="0"/>
              </a:rPr>
              <a:t>course. </a:t>
            </a:r>
            <a:endParaRPr lang="en-GB" sz="1600" dirty="0">
              <a:solidFill>
                <a:srgbClr val="990033"/>
              </a:solidFill>
              <a:latin typeface="Century Gothic" panose="020B0502020202020204" pitchFamily="34" charset="0"/>
            </a:endParaRPr>
          </a:p>
        </p:txBody>
      </p:sp>
      <p:pic>
        <p:nvPicPr>
          <p:cNvPr id="3" name="Picture 2"/>
          <p:cNvPicPr>
            <a:picLocks noChangeAspect="1"/>
          </p:cNvPicPr>
          <p:nvPr/>
        </p:nvPicPr>
        <p:blipFill rotWithShape="1">
          <a:blip r:embed="rId6">
            <a:clrChange>
              <a:clrFrom>
                <a:srgbClr val="FFFFFF"/>
              </a:clrFrom>
              <a:clrTo>
                <a:srgbClr val="FFFFFF">
                  <a:alpha val="0"/>
                </a:srgbClr>
              </a:clrTo>
            </a:clrChange>
          </a:blip>
          <a:srcRect l="41118" t="40439" r="49861" b="36913"/>
          <a:stretch/>
        </p:blipFill>
        <p:spPr>
          <a:xfrm>
            <a:off x="10672004" y="626195"/>
            <a:ext cx="931256" cy="1314522"/>
          </a:xfrm>
          <a:prstGeom prst="rect">
            <a:avLst/>
          </a:prstGeom>
        </p:spPr>
      </p:pic>
    </p:spTree>
    <p:extLst>
      <p:ext uri="{BB962C8B-B14F-4D97-AF65-F5344CB8AC3E}">
        <p14:creationId xmlns:p14="http://schemas.microsoft.com/office/powerpoint/2010/main" val="1966253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5" name="Title 1"/>
          <p:cNvSpPr txBox="1">
            <a:spLocks/>
          </p:cNvSpPr>
          <p:nvPr/>
        </p:nvSpPr>
        <p:spPr>
          <a:xfrm>
            <a:off x="540913" y="609600"/>
            <a:ext cx="11116400" cy="1356360"/>
          </a:xfrm>
          <a:prstGeom prst="rect">
            <a:avLst/>
          </a:prstGeom>
          <a:solidFill>
            <a:srgbClr val="D4E3EC"/>
          </a:solidFill>
        </p:spPr>
        <p:txBody>
          <a:bodyPr vert="horz" lIns="91440" tIns="45720" rIns="91440" bIns="45720" rtlCol="0" anchor="ctr">
            <a:normAutofit/>
          </a:bodyPr>
          <a:lstStyle>
            <a:lvl1pPr algn="l" defTabSz="914411" rtl="0" eaLnBrk="1" latinLnBrk="0" hangingPunct="1">
              <a:lnSpc>
                <a:spcPct val="90000"/>
              </a:lnSpc>
              <a:spcBef>
                <a:spcPct val="0"/>
              </a:spcBef>
              <a:buNone/>
              <a:defRPr sz="4400" kern="1200">
                <a:solidFill>
                  <a:schemeClr val="tx2"/>
                </a:solidFill>
                <a:latin typeface="+mj-lt"/>
                <a:ea typeface="+mj-ea"/>
                <a:cs typeface="+mj-cs"/>
              </a:defRPr>
            </a:lvl1pPr>
          </a:lstStyle>
          <a:p>
            <a:pPr algn="ctr"/>
            <a:r>
              <a:rPr lang="en-GB" b="1" dirty="0" smtClean="0">
                <a:ln>
                  <a:solidFill>
                    <a:sysClr val="windowText" lastClr="000000"/>
                  </a:solidFill>
                </a:ln>
                <a:solidFill>
                  <a:srgbClr val="990033"/>
                </a:solidFill>
                <a:latin typeface="Century Gothic" panose="020B0502020202020204" pitchFamily="34" charset="0"/>
              </a:rPr>
              <a:t>Y11 College Information</a:t>
            </a:r>
            <a:endParaRPr lang="en-GB" b="1" dirty="0">
              <a:ln>
                <a:solidFill>
                  <a:sysClr val="windowText" lastClr="000000"/>
                </a:solidFill>
              </a:ln>
              <a:solidFill>
                <a:srgbClr val="990033"/>
              </a:solidFill>
              <a:latin typeface="Century Gothic" panose="020B0502020202020204" pitchFamily="34" charset="0"/>
            </a:endParaRPr>
          </a:p>
        </p:txBody>
      </p:sp>
      <p:pic>
        <p:nvPicPr>
          <p:cNvPr id="5122" name="Picture 2" descr="Making the links between English, mathematics and science | STEM"/>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681" y="346745"/>
            <a:ext cx="1788639" cy="170346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143001" y="2088546"/>
            <a:ext cx="10282381" cy="1408633"/>
            <a:chOff x="1143001" y="2088546"/>
            <a:chExt cx="10002521" cy="1408633"/>
          </a:xfrm>
        </p:grpSpPr>
        <p:sp>
          <p:nvSpPr>
            <p:cNvPr id="6" name="Rectangle 5">
              <a:hlinkClick r:id="rId3" action="ppaction://hlinkfile"/>
            </p:cNvPr>
            <p:cNvSpPr/>
            <p:nvPr/>
          </p:nvSpPr>
          <p:spPr>
            <a:xfrm>
              <a:off x="1143001" y="2088546"/>
              <a:ext cx="10002521" cy="1408633"/>
            </a:xfrm>
            <a:prstGeom prst="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hlinkClick r:id="rId4"/>
            </p:cNvPr>
            <p:cNvSpPr txBox="1"/>
            <p:nvPr/>
          </p:nvSpPr>
          <p:spPr>
            <a:xfrm>
              <a:off x="3182976" y="2261870"/>
              <a:ext cx="7835545" cy="1077218"/>
            </a:xfrm>
            <a:prstGeom prst="rect">
              <a:avLst/>
            </a:prstGeom>
            <a:noFill/>
          </p:spPr>
          <p:txBody>
            <a:bodyPr wrap="square" rtlCol="0" anchor="ctr">
              <a:spAutoFit/>
            </a:bodyPr>
            <a:lstStyle/>
            <a:p>
              <a:pPr algn="ctr"/>
              <a:r>
                <a:rPr lang="en-GB" sz="1600" dirty="0" smtClean="0">
                  <a:latin typeface="Century Gothic" panose="020B0502020202020204" pitchFamily="34" charset="0"/>
                </a:rPr>
                <a:t>The links below direct you to information relating to maths, English and science. Each will give you </a:t>
              </a:r>
              <a:r>
                <a:rPr lang="en-GB" sz="1600" dirty="0">
                  <a:latin typeface="Century Gothic" panose="020B0502020202020204" pitchFamily="34" charset="0"/>
                </a:rPr>
                <a:t>some advice on how </a:t>
              </a:r>
              <a:r>
                <a:rPr lang="en-GB" sz="1600" dirty="0" smtClean="0">
                  <a:latin typeface="Century Gothic" panose="020B0502020202020204" pitchFamily="34" charset="0"/>
                </a:rPr>
                <a:t>you can </a:t>
              </a:r>
              <a:r>
                <a:rPr lang="en-GB" sz="1600" dirty="0">
                  <a:latin typeface="Century Gothic" panose="020B0502020202020204" pitchFamily="34" charset="0"/>
                </a:rPr>
                <a:t>prepare for the next phase in </a:t>
              </a:r>
              <a:r>
                <a:rPr lang="en-GB" sz="1600" dirty="0" smtClean="0">
                  <a:latin typeface="Century Gothic" panose="020B0502020202020204" pitchFamily="34" charset="0"/>
                </a:rPr>
                <a:t>your education by giving you useful books to read, links to different activities and insight into key knowledge that will prepare you for your next steps.</a:t>
              </a:r>
              <a:endParaRPr lang="en-GB" sz="1600" b="1" dirty="0">
                <a:latin typeface="Century Gothic" panose="020B0502020202020204" pitchFamily="34" charset="0"/>
              </a:endParaRPr>
            </a:p>
          </p:txBody>
        </p:sp>
        <p:pic>
          <p:nvPicPr>
            <p:cNvPr id="5126" name="Picture 6" descr="Support Teacher - Home Tuition - English,Chinese, Maths, Science ...">
              <a:hlinkClick r:id="rId4"/>
            </p:cNvPr>
            <p:cNvPicPr>
              <a:picLocks noChangeAspect="1" noChangeArrowheads="1"/>
            </p:cNvPicPr>
            <p:nvPr/>
          </p:nvPicPr>
          <p:blipFill rotWithShape="1">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t="9359" b="26576"/>
            <a:stretch/>
          </p:blipFill>
          <p:spPr bwMode="auto">
            <a:xfrm>
              <a:off x="1289633" y="2187661"/>
              <a:ext cx="1746711" cy="1168124"/>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graphicFrame>
        <p:nvGraphicFramePr>
          <p:cNvPr id="9" name="Table 8"/>
          <p:cNvGraphicFramePr>
            <a:graphicFrameLocks noGrp="1"/>
          </p:cNvGraphicFramePr>
          <p:nvPr>
            <p:extLst/>
          </p:nvPr>
        </p:nvGraphicFramePr>
        <p:xfrm>
          <a:off x="567709" y="3697981"/>
          <a:ext cx="11153103" cy="1932468"/>
        </p:xfrm>
        <a:graphic>
          <a:graphicData uri="http://schemas.openxmlformats.org/drawingml/2006/table">
            <a:tbl>
              <a:tblPr firstRow="1" bandRow="1">
                <a:tableStyleId>{5C22544A-7EE6-4342-B048-85BDC9FD1C3A}</a:tableStyleId>
              </a:tblPr>
              <a:tblGrid>
                <a:gridCol w="3717701">
                  <a:extLst>
                    <a:ext uri="{9D8B030D-6E8A-4147-A177-3AD203B41FA5}">
                      <a16:colId xmlns:a16="http://schemas.microsoft.com/office/drawing/2014/main" xmlns="" val="20000"/>
                    </a:ext>
                  </a:extLst>
                </a:gridCol>
                <a:gridCol w="3717701">
                  <a:extLst>
                    <a:ext uri="{9D8B030D-6E8A-4147-A177-3AD203B41FA5}">
                      <a16:colId xmlns:a16="http://schemas.microsoft.com/office/drawing/2014/main" xmlns="" val="20001"/>
                    </a:ext>
                  </a:extLst>
                </a:gridCol>
                <a:gridCol w="3717701">
                  <a:extLst>
                    <a:ext uri="{9D8B030D-6E8A-4147-A177-3AD203B41FA5}">
                      <a16:colId xmlns:a16="http://schemas.microsoft.com/office/drawing/2014/main" xmlns="" val="20002"/>
                    </a:ext>
                  </a:extLst>
                </a:gridCol>
              </a:tblGrid>
              <a:tr h="469428">
                <a:tc>
                  <a:txBody>
                    <a:bodyPr/>
                    <a:lstStyle/>
                    <a:p>
                      <a:pPr algn="ctr"/>
                      <a:r>
                        <a:rPr lang="en-GB" dirty="0" smtClean="0">
                          <a:solidFill>
                            <a:schemeClr val="tx1"/>
                          </a:solidFill>
                        </a:rPr>
                        <a:t>English</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solidFill>
                            <a:schemeClr val="tx1"/>
                          </a:solidFill>
                        </a:rPr>
                        <a:t>Maths</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solidFill>
                            <a:schemeClr val="tx1"/>
                          </a:solidFill>
                        </a:rPr>
                        <a:t>Science</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887857">
                <a:tc>
                  <a:txBody>
                    <a:bodyPr/>
                    <a:lstStyle/>
                    <a:p>
                      <a:r>
                        <a:rPr lang="en-GB" sz="1801" b="1" i="0" u="none" strike="noStrike" kern="1200" dirty="0" smtClean="0">
                          <a:solidFill>
                            <a:schemeClr val="tx1"/>
                          </a:solidFill>
                          <a:effectLst/>
                          <a:latin typeface="+mn-lt"/>
                          <a:ea typeface="+mn-ea"/>
                          <a:cs typeface="+mn-cs"/>
                          <a:hlinkClick r:id="rId6"/>
                        </a:rPr>
                        <a:t>https://tetw.org/Greats</a:t>
                      </a:r>
                      <a:r>
                        <a:rPr lang="en-GB" sz="1801" b="1" i="0" u="none" strike="noStrike" kern="1200" dirty="0" smtClean="0">
                          <a:solidFill>
                            <a:schemeClr val="tx1"/>
                          </a:solidFill>
                          <a:effectLst/>
                          <a:latin typeface="+mn-lt"/>
                          <a:ea typeface="+mn-ea"/>
                          <a:cs typeface="+mn-cs"/>
                        </a:rPr>
                        <a:t> </a:t>
                      </a:r>
                    </a:p>
                    <a:p>
                      <a:r>
                        <a:rPr lang="en-GB" sz="1801" b="1" i="0" u="none" strike="noStrike" kern="1200" dirty="0" smtClean="0">
                          <a:solidFill>
                            <a:schemeClr val="tx1"/>
                          </a:solidFill>
                          <a:effectLst/>
                          <a:latin typeface="+mn-lt"/>
                          <a:ea typeface="+mn-ea"/>
                          <a:cs typeface="+mn-cs"/>
                          <a:hlinkClick r:id="rId7"/>
                        </a:rPr>
                        <a:t>https://www.gutenberg.org/</a:t>
                      </a:r>
                      <a:r>
                        <a:rPr lang="en-GB" sz="1801" b="1" i="0" u="none" strike="noStrike" kern="1200" dirty="0" smtClean="0">
                          <a:solidFill>
                            <a:schemeClr val="tx1"/>
                          </a:solidFill>
                          <a:effectLst/>
                          <a:latin typeface="+mn-lt"/>
                          <a:ea typeface="+mn-ea"/>
                          <a:cs typeface="+mn-cs"/>
                        </a:rPr>
                        <a:t> </a:t>
                      </a:r>
                    </a:p>
                    <a:p>
                      <a:r>
                        <a:rPr lang="en-GB" sz="1801" b="1" i="0" u="none" strike="noStrike" kern="1200" dirty="0" smtClean="0">
                          <a:solidFill>
                            <a:schemeClr val="tx1"/>
                          </a:solidFill>
                          <a:effectLst/>
                          <a:latin typeface="+mn-lt"/>
                          <a:ea typeface="+mn-ea"/>
                          <a:cs typeface="+mn-cs"/>
                          <a:hlinkClick r:id="rId8"/>
                        </a:rPr>
                        <a:t>https://www.ucl.ac.uk/internet-grammar/</a:t>
                      </a:r>
                      <a:r>
                        <a:rPr lang="en-GB" sz="1801" b="1" i="0" u="none" strike="noStrike" kern="1200" dirty="0" smtClean="0">
                          <a:solidFill>
                            <a:schemeClr val="tx1"/>
                          </a:solidFill>
                          <a:effectLst/>
                          <a:latin typeface="+mn-lt"/>
                          <a:ea typeface="+mn-ea"/>
                          <a:cs typeface="+mn-cs"/>
                        </a:rPr>
                        <a:t> </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smtClean="0">
                          <a:solidFill>
                            <a:schemeClr val="tx1"/>
                          </a:solidFill>
                          <a:effectLst/>
                          <a:hlinkClick r:id="rId9"/>
                        </a:rPr>
                        <a:t>https://www.runshaw.ac.uk/mathematics-a-level/</a:t>
                      </a:r>
                      <a:r>
                        <a:rPr lang="en-GB" b="1" dirty="0" smtClean="0">
                          <a:solidFill>
                            <a:schemeClr val="tx1"/>
                          </a:solidFill>
                          <a:effectLs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b="1" i="0" u="none" strike="noStrike" kern="1200" dirty="0" smtClean="0">
                          <a:solidFill>
                            <a:schemeClr val="tx1"/>
                          </a:solidFill>
                          <a:effectLst/>
                          <a:latin typeface="+mj-lt"/>
                          <a:ea typeface="+mn-ea"/>
                          <a:cs typeface="+mn-cs"/>
                          <a:hlinkClick r:id="rId10"/>
                        </a:rPr>
                        <a:t>https://www.bbc.co.uk/bitesize/examspecs/zpgcbk7</a:t>
                      </a:r>
                      <a:r>
                        <a:rPr lang="en-GB" sz="1800" b="1" i="0" u="none" strike="noStrike" kern="1200" dirty="0" smtClean="0">
                          <a:solidFill>
                            <a:schemeClr val="tx1"/>
                          </a:solidFill>
                          <a:effectLst/>
                          <a:latin typeface="+mj-lt"/>
                          <a:ea typeface="+mn-ea"/>
                          <a:cs typeface="+mn-cs"/>
                        </a:rPr>
                        <a:t> </a:t>
                      </a:r>
                    </a:p>
                    <a:p>
                      <a:r>
                        <a:rPr lang="en-GB" sz="1800" b="1" dirty="0" smtClean="0">
                          <a:solidFill>
                            <a:schemeClr val="tx1"/>
                          </a:solidFill>
                          <a:latin typeface="+mj-lt"/>
                          <a:hlinkClick r:id="rId11"/>
                        </a:rPr>
                        <a:t>http://chemguide.co.uk/</a:t>
                      </a:r>
                      <a:r>
                        <a:rPr lang="en-GB" sz="1800" b="1" dirty="0" smtClean="0">
                          <a:solidFill>
                            <a:schemeClr val="tx1"/>
                          </a:solidFill>
                          <a:latin typeface="+mj-lt"/>
                        </a:rPr>
                        <a:t> </a:t>
                      </a:r>
                    </a:p>
                    <a:p>
                      <a:r>
                        <a:rPr lang="en-GB" sz="1800" b="1" i="0" u="none" strike="noStrike" kern="1200" dirty="0" smtClean="0">
                          <a:solidFill>
                            <a:schemeClr val="tx1"/>
                          </a:solidFill>
                          <a:effectLst/>
                          <a:latin typeface="+mj-lt"/>
                          <a:ea typeface="+mn-ea"/>
                          <a:cs typeface="+mn-cs"/>
                          <a:hlinkClick r:id="rId12"/>
                        </a:rPr>
                        <a:t>https://www.cyberphysics.co.uk/</a:t>
                      </a:r>
                      <a:r>
                        <a:rPr lang="en-GB" sz="1800" b="1" i="0" u="none" strike="noStrike" kern="1200" dirty="0" smtClean="0">
                          <a:solidFill>
                            <a:schemeClr val="tx1"/>
                          </a:solidFill>
                          <a:effectLst/>
                          <a:latin typeface="+mj-lt"/>
                          <a:ea typeface="+mn-ea"/>
                          <a:cs typeface="+mn-cs"/>
                        </a:rPr>
                        <a:t> </a:t>
                      </a:r>
                    </a:p>
                    <a:p>
                      <a:endParaRPr lang="en-GB" sz="1800" b="1" dirty="0" smtClean="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pic>
        <p:nvPicPr>
          <p:cNvPr id="12" name="Picture 11"/>
          <p:cNvPicPr>
            <a:picLocks noChangeAspect="1"/>
          </p:cNvPicPr>
          <p:nvPr/>
        </p:nvPicPr>
        <p:blipFill rotWithShape="1">
          <a:blip r:embed="rId13">
            <a:clrChange>
              <a:clrFrom>
                <a:srgbClr val="FFFFFF"/>
              </a:clrFrom>
              <a:clrTo>
                <a:srgbClr val="FFFFFF">
                  <a:alpha val="0"/>
                </a:srgbClr>
              </a:clrTo>
            </a:clrChange>
          </a:blip>
          <a:srcRect l="41118" t="40439" r="49861" b="36913"/>
          <a:stretch/>
        </p:blipFill>
        <p:spPr>
          <a:xfrm>
            <a:off x="10672004" y="626195"/>
            <a:ext cx="931256" cy="1314522"/>
          </a:xfrm>
          <a:prstGeom prst="rect">
            <a:avLst/>
          </a:prstGeom>
        </p:spPr>
      </p:pic>
      <p:sp>
        <p:nvSpPr>
          <p:cNvPr id="15" name="Rectangle 14"/>
          <p:cNvSpPr/>
          <p:nvPr/>
        </p:nvSpPr>
        <p:spPr>
          <a:xfrm>
            <a:off x="540913" y="5782140"/>
            <a:ext cx="11153103" cy="646331"/>
          </a:xfrm>
          <a:prstGeom prst="rect">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solidFill>
                  <a:schemeClr val="tx1"/>
                </a:solidFill>
                <a:latin typeface="Century Gothic" panose="020B0502020202020204" pitchFamily="34" charset="0"/>
              </a:rPr>
              <a:t>For more information and website guidance, click on the college websites on the previous page for </a:t>
            </a:r>
            <a:r>
              <a:rPr lang="en-GB" b="1" i="1" dirty="0" smtClean="0">
                <a:solidFill>
                  <a:schemeClr val="tx1"/>
                </a:solidFill>
                <a:latin typeface="Century Gothic" panose="020B0502020202020204" pitchFamily="34" charset="0"/>
              </a:rPr>
              <a:t>information specific to the college course you are planning to take.  </a:t>
            </a:r>
            <a:endParaRPr lang="en-GB" b="1" i="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40944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5" name="Title 1"/>
          <p:cNvSpPr txBox="1">
            <a:spLocks/>
          </p:cNvSpPr>
          <p:nvPr/>
        </p:nvSpPr>
        <p:spPr>
          <a:xfrm>
            <a:off x="540913" y="609600"/>
            <a:ext cx="11153104" cy="1356360"/>
          </a:xfrm>
          <a:prstGeom prst="rect">
            <a:avLst/>
          </a:prstGeom>
          <a:solidFill>
            <a:srgbClr val="D4E3EC"/>
          </a:solidFill>
        </p:spPr>
        <p:txBody>
          <a:bodyPr vert="horz" lIns="91440" tIns="45720" rIns="91440" bIns="45720" rtlCol="0" anchor="ctr">
            <a:normAutofit/>
          </a:bodyPr>
          <a:lstStyle>
            <a:lvl1pPr algn="l" defTabSz="914411" rtl="0" eaLnBrk="1" latinLnBrk="0" hangingPunct="1">
              <a:lnSpc>
                <a:spcPct val="90000"/>
              </a:lnSpc>
              <a:spcBef>
                <a:spcPct val="0"/>
              </a:spcBef>
              <a:buNone/>
              <a:defRPr sz="4400" kern="1200">
                <a:solidFill>
                  <a:schemeClr val="tx2"/>
                </a:solidFill>
                <a:latin typeface="+mj-lt"/>
                <a:ea typeface="+mj-ea"/>
                <a:cs typeface="+mj-cs"/>
              </a:defRPr>
            </a:lvl1pPr>
          </a:lstStyle>
          <a:p>
            <a:pPr algn="ctr"/>
            <a:r>
              <a:rPr lang="en-GB" b="1" dirty="0" smtClean="0">
                <a:ln>
                  <a:solidFill>
                    <a:sysClr val="windowText" lastClr="000000"/>
                  </a:solidFill>
                </a:ln>
                <a:solidFill>
                  <a:srgbClr val="990033"/>
                </a:solidFill>
                <a:latin typeface="Century Gothic" panose="020B0502020202020204" pitchFamily="34" charset="0"/>
              </a:rPr>
              <a:t>Your Future</a:t>
            </a:r>
            <a:endParaRPr lang="en-GB" b="1" dirty="0">
              <a:ln>
                <a:solidFill>
                  <a:sysClr val="windowText" lastClr="000000"/>
                </a:solidFill>
              </a:ln>
              <a:solidFill>
                <a:srgbClr val="990033"/>
              </a:solidFill>
              <a:latin typeface="Century Gothic" panose="020B0502020202020204" pitchFamily="34" charset="0"/>
            </a:endParaRPr>
          </a:p>
        </p:txBody>
      </p:sp>
      <p:sp>
        <p:nvSpPr>
          <p:cNvPr id="3" name="TextBox 2"/>
          <p:cNvSpPr txBox="1"/>
          <p:nvPr/>
        </p:nvSpPr>
        <p:spPr>
          <a:xfrm>
            <a:off x="540913" y="2112135"/>
            <a:ext cx="11153104" cy="3493264"/>
          </a:xfrm>
          <a:prstGeom prst="rect">
            <a:avLst/>
          </a:prstGeom>
          <a:noFill/>
        </p:spPr>
        <p:txBody>
          <a:bodyPr wrap="square" rtlCol="0">
            <a:spAutoFit/>
          </a:bodyPr>
          <a:lstStyle/>
          <a:p>
            <a:pPr lvl="0" algn="ctr"/>
            <a:r>
              <a:rPr lang="en-GB" sz="1700" dirty="0" smtClean="0">
                <a:solidFill>
                  <a:srgbClr val="990033"/>
                </a:solidFill>
                <a:latin typeface="Century Gothic" panose="020B0502020202020204" pitchFamily="34" charset="0"/>
              </a:rPr>
              <a:t>As Mrs Jenks reminds you, at St Michael’s you have not just grown academically…</a:t>
            </a:r>
          </a:p>
          <a:p>
            <a:pPr lvl="0"/>
            <a:endParaRPr lang="en-GB" sz="1700" dirty="0">
              <a:solidFill>
                <a:srgbClr val="990033"/>
              </a:solidFill>
              <a:latin typeface="Century Gothic" panose="020B0502020202020204" pitchFamily="34" charset="0"/>
            </a:endParaRPr>
          </a:p>
          <a:p>
            <a:pPr lvl="0"/>
            <a:r>
              <a:rPr lang="en-GB" sz="1700" dirty="0" smtClean="0">
                <a:solidFill>
                  <a:srgbClr val="990033"/>
                </a:solidFill>
                <a:latin typeface="Century Gothic" panose="020B0502020202020204" pitchFamily="34" charset="0"/>
              </a:rPr>
              <a:t>Education is about so much more than qualifications and exam results, as important as they are, education is about the growth that you make as an individual. As a school we invest so much time in helping you to grow as young people, because we believe that it is your character that will provide the support system for life. That can’t be measured in exam results alone, it’s about all of your achievements, the way you excel not just academically but also in sport, the arts, the care and compassion you have for others, they are the visible fruit of this growth. We have talked to you throughout your five years about growing in body, mind and spirit, about wanting you to flourish and have the joy and hope of life in all its fullness. It has been an absolute pleasure to see you grow and develop into the bright shining stars that you are</a:t>
            </a:r>
            <a:r>
              <a:rPr lang="en-GB" sz="1700" b="1" dirty="0" smtClean="0">
                <a:solidFill>
                  <a:schemeClr val="accent5"/>
                </a:solidFill>
                <a:latin typeface="Century Gothic" panose="020B0502020202020204" pitchFamily="34" charset="0"/>
              </a:rPr>
              <a:t>. </a:t>
            </a:r>
          </a:p>
          <a:p>
            <a:pPr lvl="0"/>
            <a:endParaRPr lang="en-GB" sz="1700" b="1" dirty="0" smtClean="0">
              <a:solidFill>
                <a:schemeClr val="accent5"/>
              </a:solidFill>
              <a:latin typeface="Century Gothic" panose="020B0502020202020204" pitchFamily="34" charset="0"/>
            </a:endParaRPr>
          </a:p>
          <a:p>
            <a:pPr lvl="0"/>
            <a:r>
              <a:rPr lang="en-GB" sz="1700" b="1" dirty="0" smtClean="0">
                <a:solidFill>
                  <a:srgbClr val="990033"/>
                </a:solidFill>
                <a:latin typeface="Century Gothic" panose="020B0502020202020204" pitchFamily="34" charset="0"/>
              </a:rPr>
              <a:t>Remember, you are AMAZING!</a:t>
            </a:r>
          </a:p>
        </p:txBody>
      </p:sp>
      <p:pic>
        <p:nvPicPr>
          <p:cNvPr id="7" name="Picture 4" descr="Cloud computing to go mainstream in 10 years? | IT PR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837" t="14235" r="18546"/>
          <a:stretch/>
        </p:blipFill>
        <p:spPr bwMode="auto">
          <a:xfrm>
            <a:off x="540913" y="609600"/>
            <a:ext cx="1627741" cy="13563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3">
            <a:clrChange>
              <a:clrFrom>
                <a:srgbClr val="FFFFFF"/>
              </a:clrFrom>
              <a:clrTo>
                <a:srgbClr val="FFFFFF">
                  <a:alpha val="0"/>
                </a:srgbClr>
              </a:clrTo>
            </a:clrChange>
          </a:blip>
          <a:srcRect l="41118" t="40439" r="49861" b="36913"/>
          <a:stretch/>
        </p:blipFill>
        <p:spPr>
          <a:xfrm>
            <a:off x="10672004" y="626195"/>
            <a:ext cx="931256" cy="1314522"/>
          </a:xfrm>
          <a:prstGeom prst="rect">
            <a:avLst/>
          </a:prstGeom>
        </p:spPr>
      </p:pic>
      <p:pic>
        <p:nvPicPr>
          <p:cNvPr id="13314" name="Picture 2" descr="You Amazing Images, Stock Photos &amp; Vectors | Shutterstock"/>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9282" b="17127"/>
          <a:stretch/>
        </p:blipFill>
        <p:spPr bwMode="auto">
          <a:xfrm>
            <a:off x="4663745" y="5289493"/>
            <a:ext cx="6939515" cy="1155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839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Prepare for your future</a:t>
            </a:r>
            <a:endParaRPr lang="en-GB" dirty="0"/>
          </a:p>
        </p:txBody>
      </p:sp>
      <p:sp>
        <p:nvSpPr>
          <p:cNvPr id="3" name="TextBox 2"/>
          <p:cNvSpPr txBox="1"/>
          <p:nvPr/>
        </p:nvSpPr>
        <p:spPr>
          <a:xfrm>
            <a:off x="540913" y="2332915"/>
            <a:ext cx="11153104" cy="369332"/>
          </a:xfrm>
          <a:prstGeom prst="rect">
            <a:avLst/>
          </a:prstGeom>
          <a:solidFill>
            <a:schemeClr val="accent1"/>
          </a:solidFill>
        </p:spPr>
        <p:txBody>
          <a:bodyPr wrap="square" rtlCol="0">
            <a:spAutoFit/>
          </a:bodyPr>
          <a:lstStyle/>
          <a:p>
            <a:pPr algn="ctr"/>
            <a:r>
              <a:rPr lang="en-GB" dirty="0" smtClean="0">
                <a:solidFill>
                  <a:srgbClr val="990033"/>
                </a:solidFill>
                <a:latin typeface="Century Gothic" panose="020B0502020202020204" pitchFamily="34" charset="0"/>
              </a:rPr>
              <a:t>Click on the websites below which will help you prepare for future interviews:</a:t>
            </a:r>
            <a:endParaRPr lang="en-GB" dirty="0">
              <a:solidFill>
                <a:srgbClr val="990033"/>
              </a:solidFill>
              <a:latin typeface="Century Gothic" panose="020B0502020202020204" pitchFamily="34" charset="0"/>
            </a:endParaRPr>
          </a:p>
        </p:txBody>
      </p:sp>
      <p:sp>
        <p:nvSpPr>
          <p:cNvPr id="6" name="Title 1"/>
          <p:cNvSpPr txBox="1">
            <a:spLocks/>
          </p:cNvSpPr>
          <p:nvPr/>
        </p:nvSpPr>
        <p:spPr>
          <a:xfrm>
            <a:off x="540913" y="609600"/>
            <a:ext cx="11153104" cy="1356360"/>
          </a:xfrm>
          <a:prstGeom prst="rect">
            <a:avLst/>
          </a:prstGeom>
          <a:solidFill>
            <a:srgbClr val="D4E3EC"/>
          </a:solidFill>
        </p:spPr>
        <p:txBody>
          <a:bodyPr vert="horz" lIns="91440" tIns="45720" rIns="91440" bIns="45720" rtlCol="0" anchor="ctr">
            <a:normAutofit/>
          </a:bodyPr>
          <a:lstStyle>
            <a:lvl1pPr algn="l" defTabSz="914411" rtl="0" eaLnBrk="1" latinLnBrk="0" hangingPunct="1">
              <a:lnSpc>
                <a:spcPct val="90000"/>
              </a:lnSpc>
              <a:spcBef>
                <a:spcPct val="0"/>
              </a:spcBef>
              <a:buNone/>
              <a:defRPr sz="4400" kern="1200">
                <a:solidFill>
                  <a:schemeClr val="tx2"/>
                </a:solidFill>
                <a:latin typeface="+mj-lt"/>
                <a:ea typeface="+mj-ea"/>
                <a:cs typeface="+mj-cs"/>
              </a:defRPr>
            </a:lvl1pPr>
          </a:lstStyle>
          <a:p>
            <a:pPr algn="ctr"/>
            <a:r>
              <a:rPr lang="en-GB" b="1" dirty="0" smtClean="0">
                <a:ln>
                  <a:solidFill>
                    <a:sysClr val="windowText" lastClr="000000"/>
                  </a:solidFill>
                </a:ln>
                <a:solidFill>
                  <a:srgbClr val="990033"/>
                </a:solidFill>
                <a:latin typeface="Century Gothic" panose="020B0502020202020204" pitchFamily="34" charset="0"/>
              </a:rPr>
              <a:t>Prepare for your future</a:t>
            </a:r>
            <a:endParaRPr lang="en-GB" b="1" dirty="0">
              <a:ln>
                <a:solidFill>
                  <a:sysClr val="windowText" lastClr="000000"/>
                </a:solidFill>
              </a:ln>
              <a:solidFill>
                <a:srgbClr val="990033"/>
              </a:solidFill>
              <a:latin typeface="Century Gothic" panose="020B0502020202020204" pitchFamily="34" charset="0"/>
            </a:endParaRPr>
          </a:p>
        </p:txBody>
      </p:sp>
      <p:pic>
        <p:nvPicPr>
          <p:cNvPr id="7170" name="Picture 2" descr="Indoindians Weekly Newsletter: Keeping Safe During the Pandemic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1172"/>
          <a:stretch/>
        </p:blipFill>
        <p:spPr bwMode="auto">
          <a:xfrm>
            <a:off x="540914" y="609600"/>
            <a:ext cx="1418516" cy="1356360"/>
          </a:xfrm>
          <a:prstGeom prst="rect">
            <a:avLst/>
          </a:prstGeom>
          <a:noFill/>
          <a:extLst>
            <a:ext uri="{909E8E84-426E-40DD-AFC4-6F175D3DCCD1}">
              <a14:hiddenFill xmlns:a14="http://schemas.microsoft.com/office/drawing/2010/main">
                <a:solidFill>
                  <a:srgbClr val="FFFFFF"/>
                </a:solidFill>
              </a14:hiddenFill>
            </a:ext>
          </a:extLst>
        </p:spPr>
      </p:pic>
      <p:sp>
        <p:nvSpPr>
          <p:cNvPr id="7" name="Regular Pentagon 6">
            <a:hlinkClick r:id="rId3"/>
          </p:cNvPr>
          <p:cNvSpPr/>
          <p:nvPr/>
        </p:nvSpPr>
        <p:spPr>
          <a:xfrm>
            <a:off x="369504" y="3069204"/>
            <a:ext cx="1970058" cy="1454710"/>
          </a:xfrm>
          <a:prstGeom prst="pentagon">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latin typeface="Century Gothic" panose="020B0502020202020204" pitchFamily="34" charset="0"/>
              </a:rPr>
              <a:t>Job Centre</a:t>
            </a:r>
            <a:endParaRPr lang="en-GB" sz="1600" b="1" dirty="0">
              <a:solidFill>
                <a:schemeClr val="tx1"/>
              </a:solidFill>
              <a:latin typeface="Century Gothic" panose="020B0502020202020204" pitchFamily="34" charset="0"/>
            </a:endParaRPr>
          </a:p>
        </p:txBody>
      </p:sp>
      <p:sp>
        <p:nvSpPr>
          <p:cNvPr id="9" name="Regular Pentagon 8">
            <a:hlinkClick r:id="rId4"/>
          </p:cNvPr>
          <p:cNvSpPr/>
          <p:nvPr/>
        </p:nvSpPr>
        <p:spPr>
          <a:xfrm>
            <a:off x="2750970" y="3069202"/>
            <a:ext cx="1970058" cy="1454710"/>
          </a:xfrm>
          <a:prstGeom prst="pentagon">
            <a:avLst/>
          </a:prstGeom>
          <a:solidFill>
            <a:srgbClr val="99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latin typeface="Century Gothic" panose="020B0502020202020204" pitchFamily="34" charset="0"/>
              </a:rPr>
              <a:t>National Careers</a:t>
            </a:r>
            <a:endParaRPr lang="en-GB" sz="1600" b="1" dirty="0">
              <a:solidFill>
                <a:schemeClr val="tx1"/>
              </a:solidFill>
              <a:latin typeface="Century Gothic" panose="020B0502020202020204" pitchFamily="34" charset="0"/>
            </a:endParaRPr>
          </a:p>
        </p:txBody>
      </p:sp>
      <p:sp>
        <p:nvSpPr>
          <p:cNvPr id="11" name="Regular Pentagon 10">
            <a:hlinkClick r:id="rId5"/>
          </p:cNvPr>
          <p:cNvSpPr/>
          <p:nvPr/>
        </p:nvSpPr>
        <p:spPr>
          <a:xfrm>
            <a:off x="5132436" y="3069202"/>
            <a:ext cx="1970058" cy="1454710"/>
          </a:xfrm>
          <a:prstGeom prst="pentagon">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latin typeface="Century Gothic" panose="020B0502020202020204" pitchFamily="34" charset="0"/>
              </a:rPr>
              <a:t>Prospects</a:t>
            </a:r>
            <a:endParaRPr lang="en-GB" sz="1600" b="1" dirty="0">
              <a:solidFill>
                <a:schemeClr val="tx1"/>
              </a:solidFill>
              <a:latin typeface="Century Gothic" panose="020B0502020202020204" pitchFamily="34" charset="0"/>
            </a:endParaRPr>
          </a:p>
        </p:txBody>
      </p:sp>
      <p:sp>
        <p:nvSpPr>
          <p:cNvPr id="13" name="Regular Pentagon 12">
            <a:hlinkClick r:id="rId6"/>
          </p:cNvPr>
          <p:cNvSpPr/>
          <p:nvPr/>
        </p:nvSpPr>
        <p:spPr>
          <a:xfrm>
            <a:off x="7513902" y="3069202"/>
            <a:ext cx="1970058" cy="1454710"/>
          </a:xfrm>
          <a:prstGeom prst="pentagon">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latin typeface="Century Gothic" panose="020B0502020202020204" pitchFamily="34" charset="0"/>
              </a:rPr>
              <a:t>Reed</a:t>
            </a:r>
            <a:endParaRPr lang="en-GB" sz="1600" b="1" dirty="0">
              <a:solidFill>
                <a:schemeClr val="tx1"/>
              </a:solidFill>
              <a:latin typeface="Century Gothic" panose="020B0502020202020204" pitchFamily="34" charset="0"/>
            </a:endParaRPr>
          </a:p>
        </p:txBody>
      </p:sp>
      <p:sp>
        <p:nvSpPr>
          <p:cNvPr id="14" name="Regular Pentagon 13">
            <a:hlinkClick r:id="rId7"/>
          </p:cNvPr>
          <p:cNvSpPr/>
          <p:nvPr/>
        </p:nvSpPr>
        <p:spPr>
          <a:xfrm>
            <a:off x="9895368" y="3069202"/>
            <a:ext cx="1970058" cy="1454710"/>
          </a:xfrm>
          <a:prstGeom prst="pentagon">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latin typeface="Century Gothic" panose="020B0502020202020204" pitchFamily="34" charset="0"/>
              </a:rPr>
              <a:t>Indeed</a:t>
            </a:r>
            <a:endParaRPr lang="en-GB" sz="1600" b="1" dirty="0">
              <a:solidFill>
                <a:schemeClr val="tx1"/>
              </a:solidFill>
              <a:latin typeface="Century Gothic" panose="020B0502020202020204" pitchFamily="34" charset="0"/>
            </a:endParaRPr>
          </a:p>
        </p:txBody>
      </p:sp>
      <p:pic>
        <p:nvPicPr>
          <p:cNvPr id="7172" name="Picture 4" descr="interview skills advice Archives - CVLondonCVLondon"/>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37641" y="4267200"/>
            <a:ext cx="3933852" cy="23048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rotWithShape="1">
          <a:blip r:embed="rId9">
            <a:clrChange>
              <a:clrFrom>
                <a:srgbClr val="FFFFFF"/>
              </a:clrFrom>
              <a:clrTo>
                <a:srgbClr val="FFFFFF">
                  <a:alpha val="0"/>
                </a:srgbClr>
              </a:clrTo>
            </a:clrChange>
          </a:blip>
          <a:srcRect l="41118" t="40439" r="49861" b="36913"/>
          <a:stretch/>
        </p:blipFill>
        <p:spPr>
          <a:xfrm>
            <a:off x="10672004" y="626195"/>
            <a:ext cx="931256" cy="1314522"/>
          </a:xfrm>
          <a:prstGeom prst="rect">
            <a:avLst/>
          </a:prstGeom>
        </p:spPr>
      </p:pic>
    </p:spTree>
    <p:extLst>
      <p:ext uri="{BB962C8B-B14F-4D97-AF65-F5344CB8AC3E}">
        <p14:creationId xmlns:p14="http://schemas.microsoft.com/office/powerpoint/2010/main" val="17994990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0913" y="2287488"/>
            <a:ext cx="11153104" cy="1477328"/>
          </a:xfrm>
          <a:prstGeom prst="rect">
            <a:avLst/>
          </a:prstGeom>
          <a:solidFill>
            <a:srgbClr val="99FF99"/>
          </a:solidFill>
        </p:spPr>
        <p:txBody>
          <a:bodyPr wrap="square" rtlCol="0">
            <a:spAutoFit/>
          </a:bodyPr>
          <a:lstStyle/>
          <a:p>
            <a:pPr algn="ctr"/>
            <a:r>
              <a:rPr lang="en-GB" dirty="0" smtClean="0">
                <a:latin typeface="Century Gothic" panose="020B0502020202020204" pitchFamily="34" charset="0"/>
              </a:rPr>
              <a:t>‘Digital Healthy Schools’ has a team </a:t>
            </a:r>
            <a:r>
              <a:rPr lang="en-GB" dirty="0">
                <a:latin typeface="Century Gothic" panose="020B0502020202020204" pitchFamily="34" charset="0"/>
              </a:rPr>
              <a:t>dedicated to providing </a:t>
            </a:r>
            <a:r>
              <a:rPr lang="en-GB" dirty="0" smtClean="0">
                <a:latin typeface="Century Gothic" panose="020B0502020202020204" pitchFamily="34" charset="0"/>
              </a:rPr>
              <a:t>people </a:t>
            </a:r>
            <a:r>
              <a:rPr lang="en-GB" dirty="0">
                <a:latin typeface="Century Gothic" panose="020B0502020202020204" pitchFamily="34" charset="0"/>
              </a:rPr>
              <a:t>with the best quality information </a:t>
            </a:r>
            <a:r>
              <a:rPr lang="en-GB" dirty="0" smtClean="0">
                <a:latin typeface="Century Gothic" panose="020B0502020202020204" pitchFamily="34" charset="0"/>
              </a:rPr>
              <a:t>they can </a:t>
            </a:r>
            <a:r>
              <a:rPr lang="en-GB" dirty="0">
                <a:latin typeface="Century Gothic" panose="020B0502020202020204" pitchFamily="34" charset="0"/>
              </a:rPr>
              <a:t>regarding mobile health apps. </a:t>
            </a:r>
            <a:endParaRPr lang="en-GB" dirty="0" smtClean="0">
              <a:latin typeface="Century Gothic" panose="020B0502020202020204" pitchFamily="34" charset="0"/>
            </a:endParaRPr>
          </a:p>
          <a:p>
            <a:pPr algn="ctr"/>
            <a:r>
              <a:rPr lang="en-GB" dirty="0" smtClean="0">
                <a:latin typeface="Century Gothic" panose="020B0502020202020204" pitchFamily="34" charset="0"/>
              </a:rPr>
              <a:t>There </a:t>
            </a:r>
            <a:r>
              <a:rPr lang="en-GB" dirty="0">
                <a:latin typeface="Century Gothic" panose="020B0502020202020204" pitchFamily="34" charset="0"/>
              </a:rPr>
              <a:t>are hundreds of thousands of apps out there and </a:t>
            </a:r>
            <a:r>
              <a:rPr lang="en-GB" dirty="0" smtClean="0">
                <a:latin typeface="Century Gothic" panose="020B0502020202020204" pitchFamily="34" charset="0"/>
              </a:rPr>
              <a:t>they </a:t>
            </a:r>
            <a:r>
              <a:rPr lang="en-GB" dirty="0">
                <a:latin typeface="Century Gothic" panose="020B0502020202020204" pitchFamily="34" charset="0"/>
              </a:rPr>
              <a:t>are the world’s leading experts on health app </a:t>
            </a:r>
            <a:r>
              <a:rPr lang="en-GB" dirty="0" smtClean="0">
                <a:latin typeface="Century Gothic" panose="020B0502020202020204" pitchFamily="34" charset="0"/>
              </a:rPr>
              <a:t>reviews.</a:t>
            </a:r>
            <a:endParaRPr lang="en-GB" dirty="0">
              <a:latin typeface="Century Gothic" panose="020B0502020202020204" pitchFamily="34" charset="0"/>
            </a:endParaRPr>
          </a:p>
          <a:p>
            <a:pPr algn="ctr"/>
            <a:r>
              <a:rPr lang="en-GB" dirty="0" smtClean="0">
                <a:latin typeface="Century Gothic" panose="020B0502020202020204" pitchFamily="34" charset="0"/>
              </a:rPr>
              <a:t>It is their </a:t>
            </a:r>
            <a:r>
              <a:rPr lang="en-GB" dirty="0">
                <a:latin typeface="Century Gothic" panose="020B0502020202020204" pitchFamily="34" charset="0"/>
              </a:rPr>
              <a:t>mission to empower people with more responsibility for managing their health</a:t>
            </a:r>
            <a:r>
              <a:rPr lang="en-GB" dirty="0" smtClean="0">
                <a:latin typeface="Century Gothic" panose="020B0502020202020204" pitchFamily="34" charset="0"/>
              </a:rPr>
              <a:t>.</a:t>
            </a:r>
            <a:endParaRPr lang="en-GB" dirty="0">
              <a:latin typeface="Century Gothic" panose="020B0502020202020204" pitchFamily="34" charset="0"/>
            </a:endParaRPr>
          </a:p>
        </p:txBody>
      </p:sp>
      <p:sp>
        <p:nvSpPr>
          <p:cNvPr id="4" name="Title 1"/>
          <p:cNvSpPr txBox="1">
            <a:spLocks/>
          </p:cNvSpPr>
          <p:nvPr/>
        </p:nvSpPr>
        <p:spPr>
          <a:xfrm>
            <a:off x="540913" y="609600"/>
            <a:ext cx="11153104" cy="1356360"/>
          </a:xfrm>
          <a:prstGeom prst="rect">
            <a:avLst/>
          </a:prstGeom>
          <a:solidFill>
            <a:srgbClr val="D4E3EC"/>
          </a:solidFill>
        </p:spPr>
        <p:txBody>
          <a:bodyPr vert="horz" lIns="91440" tIns="45720" rIns="91440" bIns="45720" rtlCol="0" anchor="ctr">
            <a:normAutofit/>
          </a:bodyPr>
          <a:lstStyle>
            <a:lvl1pPr algn="l" defTabSz="914411" rtl="0" eaLnBrk="1" latinLnBrk="0" hangingPunct="1">
              <a:lnSpc>
                <a:spcPct val="90000"/>
              </a:lnSpc>
              <a:spcBef>
                <a:spcPct val="0"/>
              </a:spcBef>
              <a:buNone/>
              <a:defRPr sz="4400" kern="1200">
                <a:solidFill>
                  <a:schemeClr val="tx2"/>
                </a:solidFill>
                <a:latin typeface="+mj-lt"/>
                <a:ea typeface="+mj-ea"/>
                <a:cs typeface="+mj-cs"/>
              </a:defRPr>
            </a:lvl1pPr>
          </a:lstStyle>
          <a:p>
            <a:pPr algn="ctr"/>
            <a:r>
              <a:rPr lang="en-GB" b="1" dirty="0" smtClean="0">
                <a:ln>
                  <a:solidFill>
                    <a:sysClr val="windowText" lastClr="000000"/>
                  </a:solidFill>
                </a:ln>
                <a:solidFill>
                  <a:srgbClr val="990033"/>
                </a:solidFill>
                <a:latin typeface="Century Gothic" panose="020B0502020202020204" pitchFamily="34" charset="0"/>
              </a:rPr>
              <a:t>Digital Healthy Schools</a:t>
            </a:r>
            <a:endParaRPr lang="en-GB" b="1" dirty="0">
              <a:ln>
                <a:solidFill>
                  <a:sysClr val="windowText" lastClr="000000"/>
                </a:solidFill>
              </a:ln>
              <a:solidFill>
                <a:srgbClr val="990033"/>
              </a:solidFill>
              <a:latin typeface="Century Gothic" panose="020B0502020202020204" pitchFamily="34" charset="0"/>
            </a:endParaRPr>
          </a:p>
        </p:txBody>
      </p:sp>
      <p:pic>
        <p:nvPicPr>
          <p:cNvPr id="8196" name="Picture 4" descr="digital-healthy-schools-landscape-logo - Our Lady's Catholic High ..."/>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8969" y="1058996"/>
            <a:ext cx="1655104" cy="4575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3">
            <a:clrChange>
              <a:clrFrom>
                <a:srgbClr val="FFFFFF"/>
              </a:clrFrom>
              <a:clrTo>
                <a:srgbClr val="FFFFFF">
                  <a:alpha val="0"/>
                </a:srgbClr>
              </a:clrTo>
            </a:clrChange>
          </a:blip>
          <a:srcRect l="54746" t="41502" r="38596" b="41393"/>
          <a:stretch/>
        </p:blipFill>
        <p:spPr>
          <a:xfrm>
            <a:off x="10699407" y="662138"/>
            <a:ext cx="866273" cy="1251284"/>
          </a:xfrm>
          <a:prstGeom prst="rect">
            <a:avLst/>
          </a:prstGeom>
        </p:spPr>
      </p:pic>
      <p:sp>
        <p:nvSpPr>
          <p:cNvPr id="2" name="Rectangle 1">
            <a:hlinkClick r:id="rId4"/>
          </p:cNvPr>
          <p:cNvSpPr/>
          <p:nvPr/>
        </p:nvSpPr>
        <p:spPr>
          <a:xfrm>
            <a:off x="3727191" y="5347865"/>
            <a:ext cx="4780547" cy="914400"/>
          </a:xfrm>
          <a:prstGeom prst="rect">
            <a:avLst/>
          </a:prstGeom>
          <a:solidFill>
            <a:srgbClr val="FFCCFF"/>
          </a:solidFill>
          <a:ln w="76200">
            <a:solidFill>
              <a:schemeClr val="bg1"/>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Recommended </a:t>
            </a:r>
            <a:r>
              <a:rPr lang="en-GB" sz="2400" b="1" dirty="0" smtClean="0">
                <a:solidFill>
                  <a:schemeClr val="tx1"/>
                </a:solidFill>
              </a:rPr>
              <a:t>Apps</a:t>
            </a:r>
          </a:p>
          <a:p>
            <a:pPr algn="ctr"/>
            <a:r>
              <a:rPr lang="en-GB" sz="1400" i="1" dirty="0" smtClean="0">
                <a:solidFill>
                  <a:schemeClr val="tx1"/>
                </a:solidFill>
              </a:rPr>
              <a:t>Click this button &amp; then log in to Moodle to access this list of recommended Apps.</a:t>
            </a:r>
            <a:endParaRPr lang="en-GB" sz="1400" i="1" dirty="0">
              <a:solidFill>
                <a:schemeClr val="tx1"/>
              </a:solidFill>
            </a:endParaRPr>
          </a:p>
        </p:txBody>
      </p:sp>
      <p:sp>
        <p:nvSpPr>
          <p:cNvPr id="10" name="TextBox 9"/>
          <p:cNvSpPr txBox="1"/>
          <p:nvPr/>
        </p:nvSpPr>
        <p:spPr>
          <a:xfrm>
            <a:off x="540913" y="3990810"/>
            <a:ext cx="11153104" cy="1077218"/>
          </a:xfrm>
          <a:prstGeom prst="rect">
            <a:avLst/>
          </a:prstGeom>
          <a:solidFill>
            <a:schemeClr val="bg1">
              <a:lumMod val="95000"/>
            </a:schemeClr>
          </a:solidFill>
        </p:spPr>
        <p:txBody>
          <a:bodyPr wrap="square" rtlCol="0">
            <a:spAutoFit/>
          </a:bodyPr>
          <a:lstStyle/>
          <a:p>
            <a:pPr algn="ctr"/>
            <a:r>
              <a:rPr lang="en-GB" sz="1600" dirty="0">
                <a:solidFill>
                  <a:srgbClr val="990033"/>
                </a:solidFill>
                <a:latin typeface="Century Gothic" panose="020B0502020202020204" pitchFamily="34" charset="0"/>
              </a:rPr>
              <a:t>Digital Healthy Schools can recommend apps to support you with </a:t>
            </a:r>
            <a:r>
              <a:rPr lang="en-GB" sz="1600" dirty="0" smtClean="0">
                <a:solidFill>
                  <a:srgbClr val="990033"/>
                </a:solidFill>
                <a:latin typeface="Century Gothic" panose="020B0502020202020204" pitchFamily="34" charset="0"/>
              </a:rPr>
              <a:t>many aspects </a:t>
            </a:r>
            <a:r>
              <a:rPr lang="en-GB" sz="1600" dirty="0">
                <a:solidFill>
                  <a:srgbClr val="990033"/>
                </a:solidFill>
                <a:latin typeface="Century Gothic" panose="020B0502020202020204" pitchFamily="34" charset="0"/>
              </a:rPr>
              <a:t>of </a:t>
            </a:r>
            <a:r>
              <a:rPr lang="en-GB" sz="1600" dirty="0" smtClean="0">
                <a:solidFill>
                  <a:srgbClr val="990033"/>
                </a:solidFill>
                <a:latin typeface="Century Gothic" panose="020B0502020202020204" pitchFamily="34" charset="0"/>
              </a:rPr>
              <a:t>your health</a:t>
            </a:r>
            <a:r>
              <a:rPr lang="en-GB" sz="1600" dirty="0">
                <a:solidFill>
                  <a:srgbClr val="990033"/>
                </a:solidFill>
                <a:latin typeface="Century Gothic" panose="020B0502020202020204" pitchFamily="34" charset="0"/>
              </a:rPr>
              <a:t>.</a:t>
            </a:r>
          </a:p>
          <a:p>
            <a:pPr algn="ctr"/>
            <a:r>
              <a:rPr lang="en-GB" sz="1600" dirty="0">
                <a:solidFill>
                  <a:srgbClr val="990033"/>
                </a:solidFill>
                <a:latin typeface="Century Gothic" panose="020B0502020202020204" pitchFamily="34" charset="0"/>
              </a:rPr>
              <a:t>You can access the Digital Healthy Schools website by </a:t>
            </a:r>
            <a:r>
              <a:rPr lang="en-GB" sz="1600" dirty="0" smtClean="0">
                <a:solidFill>
                  <a:srgbClr val="990033"/>
                </a:solidFill>
                <a:latin typeface="Century Gothic" panose="020B0502020202020204" pitchFamily="34" charset="0"/>
              </a:rPr>
              <a:t>typing </a:t>
            </a:r>
            <a:r>
              <a:rPr lang="en-GB" sz="1600" dirty="0">
                <a:solidFill>
                  <a:srgbClr val="990033"/>
                </a:solidFill>
                <a:latin typeface="Century Gothic" panose="020B0502020202020204" pitchFamily="34" charset="0"/>
              </a:rPr>
              <a:t>in </a:t>
            </a:r>
            <a:r>
              <a:rPr lang="en-GB" sz="1400" b="1" u="sng" dirty="0" smtClean="0">
                <a:solidFill>
                  <a:srgbClr val="990033"/>
                </a:solidFill>
                <a:latin typeface="Century Gothic" panose="020B0502020202020204" pitchFamily="34" charset="0"/>
              </a:rPr>
              <a:t>stmichaelscehigh.lancs.digitalhealthyschools.co.uk</a:t>
            </a:r>
            <a:endParaRPr lang="en-GB" sz="1600" b="1" u="sng" dirty="0">
              <a:solidFill>
                <a:srgbClr val="990033"/>
              </a:solidFill>
              <a:latin typeface="Century Gothic" panose="020B0502020202020204" pitchFamily="34" charset="0"/>
            </a:endParaRPr>
          </a:p>
          <a:p>
            <a:pPr algn="ctr"/>
            <a:r>
              <a:rPr lang="en-GB" sz="1600" dirty="0">
                <a:solidFill>
                  <a:srgbClr val="990033"/>
                </a:solidFill>
                <a:latin typeface="Century Gothic" panose="020B0502020202020204" pitchFamily="34" charset="0"/>
              </a:rPr>
              <a:t>If you are visiting the site on your laptop/pc you can download an app by scanning the QR code with your mobile phone camera</a:t>
            </a:r>
            <a:r>
              <a:rPr lang="en-GB" sz="1600" dirty="0" smtClean="0">
                <a:solidFill>
                  <a:srgbClr val="990033"/>
                </a:solidFill>
                <a:latin typeface="Century Gothic" panose="020B0502020202020204" pitchFamily="34" charset="0"/>
              </a:rPr>
              <a:t>.</a:t>
            </a:r>
            <a:endParaRPr lang="en-GB" sz="1600" dirty="0">
              <a:solidFill>
                <a:srgbClr val="990033"/>
              </a:solidFill>
              <a:latin typeface="Century Gothic" panose="020B0502020202020204" pitchFamily="34" charset="0"/>
            </a:endParaRPr>
          </a:p>
        </p:txBody>
      </p:sp>
    </p:spTree>
    <p:extLst>
      <p:ext uri="{BB962C8B-B14F-4D97-AF65-F5344CB8AC3E}">
        <p14:creationId xmlns:p14="http://schemas.microsoft.com/office/powerpoint/2010/main" val="623254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0913" y="1808462"/>
            <a:ext cx="11153104" cy="369332"/>
          </a:xfrm>
          <a:prstGeom prst="rect">
            <a:avLst/>
          </a:prstGeom>
          <a:solidFill>
            <a:srgbClr val="FF99FF"/>
          </a:solidFill>
        </p:spPr>
        <p:txBody>
          <a:bodyPr wrap="square" rtlCol="0">
            <a:spAutoFit/>
          </a:bodyPr>
          <a:lstStyle/>
          <a:p>
            <a:pPr algn="ctr"/>
            <a:r>
              <a:rPr lang="en-GB" b="1" dirty="0" smtClean="0">
                <a:latin typeface="Century Gothic" panose="020B0502020202020204" pitchFamily="34" charset="0"/>
              </a:rPr>
              <a:t>Here are a few things you can do to take charge </a:t>
            </a:r>
            <a:r>
              <a:rPr lang="en-GB" b="1" dirty="0">
                <a:latin typeface="Century Gothic" panose="020B0502020202020204" pitchFamily="34" charset="0"/>
              </a:rPr>
              <a:t>o</a:t>
            </a:r>
            <a:r>
              <a:rPr lang="en-GB" b="1" dirty="0" smtClean="0">
                <a:latin typeface="Century Gothic" panose="020B0502020202020204" pitchFamily="34" charset="0"/>
              </a:rPr>
              <a:t>f and maintain your wellbeing:</a:t>
            </a:r>
          </a:p>
        </p:txBody>
      </p:sp>
      <p:sp>
        <p:nvSpPr>
          <p:cNvPr id="6" name="Title 1"/>
          <p:cNvSpPr txBox="1">
            <a:spLocks/>
          </p:cNvSpPr>
          <p:nvPr/>
        </p:nvSpPr>
        <p:spPr>
          <a:xfrm>
            <a:off x="540913" y="360977"/>
            <a:ext cx="11153104" cy="1356360"/>
          </a:xfrm>
          <a:prstGeom prst="rect">
            <a:avLst/>
          </a:prstGeom>
          <a:solidFill>
            <a:srgbClr val="D4E3EC"/>
          </a:solidFill>
        </p:spPr>
        <p:txBody>
          <a:bodyPr vert="horz" lIns="91440" tIns="45720" rIns="91440" bIns="45720" rtlCol="0" anchor="ctr">
            <a:normAutofit/>
          </a:bodyPr>
          <a:lstStyle>
            <a:lvl1pPr algn="l" defTabSz="914411" rtl="0" eaLnBrk="1" latinLnBrk="0" hangingPunct="1">
              <a:lnSpc>
                <a:spcPct val="90000"/>
              </a:lnSpc>
              <a:spcBef>
                <a:spcPct val="0"/>
              </a:spcBef>
              <a:buNone/>
              <a:defRPr sz="4400" kern="1200">
                <a:solidFill>
                  <a:schemeClr val="tx2"/>
                </a:solidFill>
                <a:latin typeface="+mj-lt"/>
                <a:ea typeface="+mj-ea"/>
                <a:cs typeface="+mj-cs"/>
              </a:defRPr>
            </a:lvl1pPr>
          </a:lstStyle>
          <a:p>
            <a:pPr algn="ctr"/>
            <a:r>
              <a:rPr lang="en-GB" b="1" dirty="0" smtClean="0">
                <a:ln>
                  <a:solidFill>
                    <a:sysClr val="windowText" lastClr="000000"/>
                  </a:solidFill>
                </a:ln>
                <a:solidFill>
                  <a:srgbClr val="990033"/>
                </a:solidFill>
                <a:latin typeface="Century Gothic" panose="020B0502020202020204" pitchFamily="34" charset="0"/>
              </a:rPr>
              <a:t>Looking after yourself</a:t>
            </a:r>
            <a:endParaRPr lang="en-GB" b="1" dirty="0">
              <a:ln>
                <a:solidFill>
                  <a:sysClr val="windowText" lastClr="000000"/>
                </a:solidFill>
              </a:ln>
              <a:solidFill>
                <a:srgbClr val="990033"/>
              </a:solidFill>
              <a:latin typeface="Century Gothic" panose="020B0502020202020204" pitchFamily="34" charset="0"/>
            </a:endParaRPr>
          </a:p>
        </p:txBody>
      </p:sp>
      <p:pic>
        <p:nvPicPr>
          <p:cNvPr id="7" name="Picture 2" descr="mental health and wellbeing community information"/>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661" r="8722"/>
          <a:stretch/>
        </p:blipFill>
        <p:spPr bwMode="auto">
          <a:xfrm>
            <a:off x="734096" y="501355"/>
            <a:ext cx="1901371" cy="8591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0913" y="2277333"/>
            <a:ext cx="3556491" cy="4246299"/>
          </a:xfrm>
          <a:prstGeom prst="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u="sng" dirty="0" smtClean="0">
                <a:solidFill>
                  <a:schemeClr val="tx1"/>
                </a:solidFill>
                <a:latin typeface="Century Gothic" panose="020B0502020202020204" pitchFamily="34" charset="0"/>
              </a:rPr>
              <a:t>Sleep</a:t>
            </a:r>
          </a:p>
          <a:p>
            <a:pPr algn="ctr"/>
            <a:endParaRPr lang="en-GB" dirty="0" smtClean="0">
              <a:solidFill>
                <a:schemeClr val="tx1"/>
              </a:solidFill>
              <a:latin typeface="Century Gothic" panose="020B0502020202020204" pitchFamily="34" charset="0"/>
            </a:endParaRPr>
          </a:p>
          <a:p>
            <a:pPr algn="ctr"/>
            <a:r>
              <a:rPr lang="en-GB" sz="1600" dirty="0" smtClean="0">
                <a:solidFill>
                  <a:schemeClr val="tx1"/>
                </a:solidFill>
                <a:latin typeface="Century Gothic" panose="020B0502020202020204" pitchFamily="34" charset="0"/>
              </a:rPr>
              <a:t>Sleeping </a:t>
            </a:r>
            <a:r>
              <a:rPr lang="en-GB" sz="1600" dirty="0">
                <a:solidFill>
                  <a:schemeClr val="tx1"/>
                </a:solidFill>
                <a:latin typeface="Century Gothic" panose="020B0502020202020204" pitchFamily="34" charset="0"/>
              </a:rPr>
              <a:t>well is really important for your physical and mental health, as this is when your body repairs itself and your mind is able to sort and consolidate learning. Good sleep helps you to maintain your emotional wellbeing – we can all be grumpy when we are tired! Try these tips from the Sleep Council UK: </a:t>
            </a:r>
            <a:r>
              <a:rPr lang="en-GB" sz="1600" dirty="0">
                <a:solidFill>
                  <a:schemeClr val="tx1"/>
                </a:solidFill>
                <a:hlinkClick r:id="rId3"/>
              </a:rPr>
              <a:t>https://sleepcouncil.org.uk/advice-support/sleep-advice/7-steps-to-a-better-nights-sleep</a:t>
            </a:r>
            <a:r>
              <a:rPr lang="en-GB" sz="1600" dirty="0" smtClean="0">
                <a:solidFill>
                  <a:schemeClr val="tx1"/>
                </a:solidFill>
                <a:hlinkClick r:id="rId3"/>
              </a:rPr>
              <a:t>/</a:t>
            </a:r>
            <a:endParaRPr lang="en-GB" sz="1600" dirty="0">
              <a:solidFill>
                <a:schemeClr val="tx1"/>
              </a:solidFill>
            </a:endParaRPr>
          </a:p>
        </p:txBody>
      </p:sp>
      <p:sp>
        <p:nvSpPr>
          <p:cNvPr id="8" name="Rectangle 7"/>
          <p:cNvSpPr/>
          <p:nvPr/>
        </p:nvSpPr>
        <p:spPr>
          <a:xfrm>
            <a:off x="4223982" y="2277333"/>
            <a:ext cx="3702004" cy="4246299"/>
          </a:xfrm>
          <a:prstGeom prst="rect">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tx1"/>
                </a:solidFill>
                <a:latin typeface="Century Gothic" panose="020B0502020202020204" pitchFamily="34" charset="0"/>
              </a:rPr>
              <a:t>Eating </a:t>
            </a:r>
            <a:r>
              <a:rPr lang="en-GB" sz="1600" b="1" u="sng" dirty="0" smtClean="0">
                <a:solidFill>
                  <a:schemeClr val="tx1"/>
                </a:solidFill>
                <a:latin typeface="Century Gothic" panose="020B0502020202020204" pitchFamily="34" charset="0"/>
              </a:rPr>
              <a:t>Well </a:t>
            </a:r>
          </a:p>
          <a:p>
            <a:pPr algn="ctr"/>
            <a:endParaRPr lang="en-GB" sz="1600" dirty="0" smtClean="0">
              <a:solidFill>
                <a:schemeClr val="tx1"/>
              </a:solidFill>
              <a:latin typeface="Century Gothic" panose="020B0502020202020204" pitchFamily="34" charset="0"/>
            </a:endParaRPr>
          </a:p>
          <a:p>
            <a:pPr algn="ctr"/>
            <a:r>
              <a:rPr lang="en-GB" sz="1600" dirty="0" smtClean="0">
                <a:solidFill>
                  <a:schemeClr val="tx1"/>
                </a:solidFill>
                <a:latin typeface="Century Gothic" panose="020B0502020202020204" pitchFamily="34" charset="0"/>
              </a:rPr>
              <a:t>Did </a:t>
            </a:r>
            <a:r>
              <a:rPr lang="en-GB" sz="1600" dirty="0">
                <a:solidFill>
                  <a:schemeClr val="tx1"/>
                </a:solidFill>
                <a:latin typeface="Century Gothic" panose="020B0502020202020204" pitchFamily="34" charset="0"/>
              </a:rPr>
              <a:t>you know that the food you eat to fuel your body can also affect the state of your mind? Not giving our brains the right foods can reduce our ability to regulate emotions </a:t>
            </a:r>
            <a:r>
              <a:rPr lang="en-GB" sz="1600" dirty="0" smtClean="0">
                <a:solidFill>
                  <a:schemeClr val="tx1"/>
                </a:solidFill>
                <a:latin typeface="Century Gothic" panose="020B0502020202020204" pitchFamily="34" charset="0"/>
              </a:rPr>
              <a:t>&amp; over </a:t>
            </a:r>
            <a:r>
              <a:rPr lang="en-GB" sz="1600" dirty="0">
                <a:solidFill>
                  <a:schemeClr val="tx1"/>
                </a:solidFill>
                <a:latin typeface="Century Gothic" panose="020B0502020202020204" pitchFamily="34" charset="0"/>
              </a:rPr>
              <a:t>time a poor diet can even lead to depression. We hear a lot of conflicting advice about ‘healthy eating’, but which foods can help your mood, and what should you try to limit? </a:t>
            </a:r>
            <a:br>
              <a:rPr lang="en-GB" sz="1600" dirty="0">
                <a:solidFill>
                  <a:schemeClr val="tx1"/>
                </a:solidFill>
                <a:latin typeface="Century Gothic" panose="020B0502020202020204" pitchFamily="34" charset="0"/>
              </a:rPr>
            </a:br>
            <a:r>
              <a:rPr lang="en-GB" sz="1600" dirty="0">
                <a:solidFill>
                  <a:schemeClr val="tx1"/>
                </a:solidFill>
                <a:latin typeface="Century Gothic" panose="020B0502020202020204" pitchFamily="34" charset="0"/>
              </a:rPr>
              <a:t>Mind UK has some suggestions </a:t>
            </a:r>
            <a:r>
              <a:rPr lang="en-GB" sz="1600" dirty="0" smtClean="0">
                <a:solidFill>
                  <a:schemeClr val="tx1"/>
                </a:solidFill>
                <a:latin typeface="Century Gothic" panose="020B0502020202020204" pitchFamily="34" charset="0"/>
              </a:rPr>
              <a:t>: </a:t>
            </a:r>
            <a:r>
              <a:rPr lang="en-GB" sz="1600" dirty="0">
                <a:solidFill>
                  <a:schemeClr val="tx1"/>
                </a:solidFill>
                <a:hlinkClick r:id="rId4"/>
              </a:rPr>
              <a:t>https://www.mind.org.uk/information-support/tips-for-everyday-living/food-and-mood/about-food-and-mood</a:t>
            </a:r>
            <a:r>
              <a:rPr lang="en-GB" sz="1600" dirty="0" smtClean="0">
                <a:solidFill>
                  <a:schemeClr val="tx1"/>
                </a:solidFill>
                <a:hlinkClick r:id="rId4"/>
              </a:rPr>
              <a:t>/</a:t>
            </a:r>
            <a:endParaRPr lang="en-GB" sz="1600" dirty="0">
              <a:solidFill>
                <a:schemeClr val="tx1"/>
              </a:solidFill>
            </a:endParaRPr>
          </a:p>
        </p:txBody>
      </p:sp>
      <p:sp>
        <p:nvSpPr>
          <p:cNvPr id="9" name="Rectangle 8"/>
          <p:cNvSpPr/>
          <p:nvPr/>
        </p:nvSpPr>
        <p:spPr>
          <a:xfrm>
            <a:off x="7990476" y="2285747"/>
            <a:ext cx="3703541" cy="4237885"/>
          </a:xfrm>
          <a:prstGeom prst="rect">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smtClean="0">
                <a:solidFill>
                  <a:schemeClr val="tx1"/>
                </a:solidFill>
                <a:latin typeface="Century Gothic" panose="020B0502020202020204" pitchFamily="34" charset="0"/>
              </a:rPr>
              <a:t>Self-Awareness </a:t>
            </a:r>
          </a:p>
          <a:p>
            <a:pPr algn="ctr"/>
            <a:endParaRPr lang="en-GB" sz="1600" dirty="0" smtClean="0">
              <a:solidFill>
                <a:schemeClr val="tx1"/>
              </a:solidFill>
              <a:latin typeface="Century Gothic" panose="020B0502020202020204" pitchFamily="34" charset="0"/>
            </a:endParaRPr>
          </a:p>
          <a:p>
            <a:pPr algn="ctr"/>
            <a:r>
              <a:rPr lang="en-GB" sz="1600" dirty="0" smtClean="0">
                <a:solidFill>
                  <a:schemeClr val="tx1"/>
                </a:solidFill>
                <a:latin typeface="Century Gothic" panose="020B0502020202020204" pitchFamily="34" charset="0"/>
              </a:rPr>
              <a:t>Nobody </a:t>
            </a:r>
            <a:r>
              <a:rPr lang="en-GB" sz="1600" dirty="0">
                <a:solidFill>
                  <a:schemeClr val="tx1"/>
                </a:solidFill>
                <a:latin typeface="Century Gothic" panose="020B0502020202020204" pitchFamily="34" charset="0"/>
              </a:rPr>
              <a:t>can look after yourself as well as you can. The trick is to make self-care and giving yourself time to reflect on your feelings and wellbeing a daily habit. Noticing how you feel is the first step, then comes knowing what to do when you spot warning signs that you are struggling. Young Minds UK has a wealth of advice here </a:t>
            </a:r>
            <a:r>
              <a:rPr lang="en-GB" sz="1600" dirty="0">
                <a:solidFill>
                  <a:schemeClr val="tx1"/>
                </a:solidFill>
                <a:hlinkClick r:id="rId5"/>
              </a:rPr>
              <a:t>https://youngminds.org.uk/find-help/looking-after-yourself/</a:t>
            </a:r>
            <a:endParaRPr lang="en-GB" sz="1600" dirty="0">
              <a:solidFill>
                <a:schemeClr val="tx1"/>
              </a:solidFill>
              <a:latin typeface="Century Gothic" panose="020B0502020202020204" pitchFamily="34" charset="0"/>
            </a:endParaRPr>
          </a:p>
          <a:p>
            <a:pPr algn="ctr"/>
            <a:endParaRPr lang="en-GB" sz="1600" dirty="0">
              <a:solidFill>
                <a:schemeClr val="tx1"/>
              </a:solidFill>
            </a:endParaRPr>
          </a:p>
        </p:txBody>
      </p:sp>
      <p:pic>
        <p:nvPicPr>
          <p:cNvPr id="12" name="Picture 11"/>
          <p:cNvPicPr>
            <a:picLocks noChangeAspect="1"/>
          </p:cNvPicPr>
          <p:nvPr/>
        </p:nvPicPr>
        <p:blipFill rotWithShape="1">
          <a:blip r:embed="rId6">
            <a:clrChange>
              <a:clrFrom>
                <a:srgbClr val="FFFFFF"/>
              </a:clrFrom>
              <a:clrTo>
                <a:srgbClr val="FFFFFF">
                  <a:alpha val="0"/>
                </a:srgbClr>
              </a:clrTo>
            </a:clrChange>
          </a:blip>
          <a:srcRect l="54746" t="41502" r="38596" b="41393"/>
          <a:stretch/>
        </p:blipFill>
        <p:spPr>
          <a:xfrm>
            <a:off x="10683365" y="413515"/>
            <a:ext cx="866273" cy="1251284"/>
          </a:xfrm>
          <a:prstGeom prst="rect">
            <a:avLst/>
          </a:prstGeom>
        </p:spPr>
      </p:pic>
    </p:spTree>
    <p:extLst>
      <p:ext uri="{BB962C8B-B14F-4D97-AF65-F5344CB8AC3E}">
        <p14:creationId xmlns:p14="http://schemas.microsoft.com/office/powerpoint/2010/main" val="1448712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2">
  <a:themeElements>
    <a:clrScheme name="Custom 20">
      <a:dk1>
        <a:sysClr val="windowText" lastClr="000000"/>
      </a:dk1>
      <a:lt1>
        <a:sysClr val="window" lastClr="FFFFFF"/>
      </a:lt1>
      <a:dk2>
        <a:srgbClr val="335B74"/>
      </a:dk2>
      <a:lt2>
        <a:srgbClr val="335B74"/>
      </a:lt2>
      <a:accent1>
        <a:srgbClr val="D4E3EC"/>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Theme2" id="{749F27EC-33B8-493B-A38A-F9F683229781}" vid="{55D3921E-6135-4FBA-A5AE-781C68E14E18}"/>
    </a:ext>
  </a:extLst>
</a:theme>
</file>

<file path=docProps/app.xml><?xml version="1.0" encoding="utf-8"?>
<Properties xmlns="http://schemas.openxmlformats.org/officeDocument/2006/extended-properties" xmlns:vt="http://schemas.openxmlformats.org/officeDocument/2006/docPropsVTypes">
  <Template>Theme2</Template>
  <TotalTime>1858</TotalTime>
  <Words>2493</Words>
  <Application>Microsoft Office PowerPoint</Application>
  <PresentationFormat>Widescreen</PresentationFormat>
  <Paragraphs>215</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Bradley Hand ITC</vt:lpstr>
      <vt:lpstr>Century Gothic</vt:lpstr>
      <vt:lpstr>Clarity Gothic SF</vt:lpstr>
      <vt:lpstr>Corbel</vt:lpstr>
      <vt:lpstr>Segoe Script</vt:lpstr>
      <vt:lpstr>Wingdings</vt:lpstr>
      <vt:lpstr>Theme2</vt:lpstr>
      <vt:lpstr>Year 11</vt:lpstr>
      <vt:lpstr>  Message from Mrs McCaffrey</vt:lpstr>
      <vt:lpstr>PowerPoint Presentation</vt:lpstr>
      <vt:lpstr>PowerPoint Presentation</vt:lpstr>
      <vt:lpstr>PowerPoint Presentation</vt:lpstr>
      <vt:lpstr>PowerPoint Presentation</vt:lpstr>
      <vt:lpstr>Prepare for your future</vt:lpstr>
      <vt:lpstr>PowerPoint Presentation</vt:lpstr>
      <vt:lpstr>PowerPoint Presentation</vt:lpstr>
      <vt:lpstr>PowerPoint Presentation</vt:lpstr>
      <vt:lpstr>Getting active!</vt:lpstr>
      <vt:lpstr>Read!</vt:lpstr>
      <vt:lpstr>Read!</vt:lpstr>
      <vt:lpstr>Leadership</vt:lpstr>
      <vt:lpstr>PowerPoint Presentation</vt:lpstr>
      <vt:lpstr>PowerPoint Presentation</vt:lpstr>
      <vt:lpstr>PowerPoint Presentation</vt:lpstr>
    </vt:vector>
  </TitlesOfParts>
  <Company>St michaels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11</dc:title>
  <dc:creator>Caroline Hooley</dc:creator>
  <cp:lastModifiedBy>Caroline Hooley</cp:lastModifiedBy>
  <cp:revision>64</cp:revision>
  <dcterms:created xsi:type="dcterms:W3CDTF">2020-05-05T19:06:05Z</dcterms:created>
  <dcterms:modified xsi:type="dcterms:W3CDTF">2022-01-12T20:45:18Z</dcterms:modified>
</cp:coreProperties>
</file>